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B_3CF2062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Lst>
  <p:notesMasterIdLst>
    <p:notesMasterId r:id="rId25"/>
  </p:notesMasterIdLst>
  <p:handoutMasterIdLst>
    <p:handoutMasterId r:id="rId26"/>
  </p:handoutMasterIdLst>
  <p:sldIdLst>
    <p:sldId id="291" r:id="rId5"/>
    <p:sldId id="319" r:id="rId6"/>
    <p:sldId id="311" r:id="rId7"/>
    <p:sldId id="280" r:id="rId8"/>
    <p:sldId id="317" r:id="rId9"/>
    <p:sldId id="277" r:id="rId10"/>
    <p:sldId id="278" r:id="rId11"/>
    <p:sldId id="279" r:id="rId12"/>
    <p:sldId id="283" r:id="rId13"/>
    <p:sldId id="296" r:id="rId14"/>
    <p:sldId id="284" r:id="rId15"/>
    <p:sldId id="5035" r:id="rId16"/>
    <p:sldId id="5038" r:id="rId17"/>
    <p:sldId id="337" r:id="rId18"/>
    <p:sldId id="5027" r:id="rId19"/>
    <p:sldId id="5028" r:id="rId20"/>
    <p:sldId id="5048" r:id="rId21"/>
    <p:sldId id="318" r:id="rId22"/>
    <p:sldId id="300" r:id="rId23"/>
    <p:sldId id="5049" r:id="rId24"/>
  </p:sldIdLst>
  <p:sldSz cx="13541375" cy="7616825"/>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9" userDrawn="1">
          <p15:clr>
            <a:srgbClr val="A4A3A4"/>
          </p15:clr>
        </p15:guide>
        <p15:guide id="2" pos="4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0A736A-4F0C-E417-48D1-71E171A83AF0}" name="Joy Griffin, RN, BSN" initials="JB" userId="S::joy.griffin@millenniumhealth.com::0616cd53-cce3-417c-9991-38125d484370" providerId="AD"/>
  <p188:author id="{6EA4EDA8-56E4-6D47-B0A7-49211B7734FB}" name="Levi Bolin" initials="BB" userId="S::levi.bolin@millenniumhealth.com::2a83b09c-ea9f-48f8-aec8-9a91db955b62" providerId="AD"/>
  <p188:author id="{35CA37E0-9BAD-6B88-EF83-9526B0F5AB44}" name="Eric Dawson, PharmD" initials="EDP" userId="S::eric.dawson@millenniumhealth.com::6ec191a6-8f92-44a1-9018-957226c4f7d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57F29"/>
    <a:srgbClr val="000000"/>
    <a:srgbClr val="F68029"/>
    <a:srgbClr val="FCB53B"/>
    <a:srgbClr val="FCB040"/>
    <a:srgbClr val="BAF2AC"/>
    <a:srgbClr val="539536"/>
    <a:srgbClr val="F59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44" y="164"/>
      </p:cViewPr>
      <p:guideLst>
        <p:guide orient="horz" pos="2399"/>
        <p:guide pos="4264"/>
      </p:guideLst>
    </p:cSldViewPr>
  </p:slideViewPr>
  <p:notesTextViewPr>
    <p:cViewPr>
      <p:scale>
        <a:sx n="1" d="1"/>
        <a:sy n="1" d="1"/>
      </p:scale>
      <p:origin x="0" y="0"/>
    </p:cViewPr>
  </p:notesTextViewPr>
  <p:sorterViewPr>
    <p:cViewPr varScale="1">
      <p:scale>
        <a:sx n="100" d="100"/>
        <a:sy n="100" d="100"/>
      </p:scale>
      <p:origin x="0" y="-6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Olson, PhD" userId="8fffe41d-3e8e-4206-be18-0c747384459c" providerId="ADAL" clId="{80186835-5D2B-4B44-94BA-0EE54993D363}"/>
    <pc:docChg chg="modSld">
      <pc:chgData name="Kelly Olson, PhD" userId="8fffe41d-3e8e-4206-be18-0c747384459c" providerId="ADAL" clId="{80186835-5D2B-4B44-94BA-0EE54993D363}" dt="2025-06-04T13:25:23.846" v="6" actId="1076"/>
      <pc:docMkLst>
        <pc:docMk/>
      </pc:docMkLst>
      <pc:sldChg chg="addSp modSp mod">
        <pc:chgData name="Kelly Olson, PhD" userId="8fffe41d-3e8e-4206-be18-0c747384459c" providerId="ADAL" clId="{80186835-5D2B-4B44-94BA-0EE54993D363}" dt="2025-06-04T13:25:23.846" v="6" actId="1076"/>
        <pc:sldMkLst>
          <pc:docMk/>
          <pc:sldMk cId="1173542646" sldId="5048"/>
        </pc:sldMkLst>
        <pc:spChg chg="add mod">
          <ac:chgData name="Kelly Olson, PhD" userId="8fffe41d-3e8e-4206-be18-0c747384459c" providerId="ADAL" clId="{80186835-5D2B-4B44-94BA-0EE54993D363}" dt="2025-06-04T13:25:23.846" v="6" actId="1076"/>
          <ac:spMkLst>
            <pc:docMk/>
            <pc:sldMk cId="1173542646" sldId="5048"/>
            <ac:spMk id="6" creationId="{C11400D4-7F4C-C108-788E-46019CFB857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2013</c:v>
                </c:pt>
              </c:strCache>
            </c:strRef>
          </c:tx>
          <c:spPr>
            <a:ln>
              <a:solidFill>
                <a:schemeClr val="tx1"/>
              </a:solidFill>
            </a:ln>
          </c:spPr>
          <c:dPt>
            <c:idx val="0"/>
            <c:bubble3D val="0"/>
            <c:spPr>
              <a:solidFill>
                <a:srgbClr val="C00000"/>
              </a:solidFill>
              <a:ln w="19050">
                <a:solidFill>
                  <a:schemeClr val="tx1"/>
                </a:solidFill>
              </a:ln>
              <a:effectLst/>
            </c:spPr>
            <c:extLst>
              <c:ext xmlns:c16="http://schemas.microsoft.com/office/drawing/2014/chart" uri="{C3380CC4-5D6E-409C-BE32-E72D297353CC}">
                <c16:uniqueId val="{00000001-6844-4AF0-B182-CAF9C529D657}"/>
              </c:ext>
            </c:extLst>
          </c:dPt>
          <c:dPt>
            <c:idx val="1"/>
            <c:bubble3D val="0"/>
            <c:spPr>
              <a:solidFill>
                <a:srgbClr val="99999A"/>
              </a:solidFill>
              <a:ln w="19050">
                <a:solidFill>
                  <a:schemeClr val="tx1"/>
                </a:solidFill>
              </a:ln>
              <a:effectLst/>
            </c:spPr>
            <c:extLst>
              <c:ext xmlns:c16="http://schemas.microsoft.com/office/drawing/2014/chart" uri="{C3380CC4-5D6E-409C-BE32-E72D297353CC}">
                <c16:uniqueId val="{00000003-6844-4AF0-B182-CAF9C529D657}"/>
              </c:ext>
            </c:extLst>
          </c:dPt>
          <c:cat>
            <c:strRef>
              <c:f>Sheet1!$A$2:$A$3</c:f>
              <c:strCache>
                <c:ptCount val="2"/>
                <c:pt idx="0">
                  <c:v>Fentanyl+Stimulant</c:v>
                </c:pt>
                <c:pt idx="1">
                  <c:v>Fentanyl No Stimulants</c:v>
                </c:pt>
              </c:strCache>
            </c:strRef>
          </c:cat>
          <c:val>
            <c:numRef>
              <c:f>Sheet1!$B$2:$B$3</c:f>
              <c:numCache>
                <c:formatCode>General</c:formatCode>
                <c:ptCount val="2"/>
                <c:pt idx="0">
                  <c:v>12</c:v>
                </c:pt>
                <c:pt idx="1">
                  <c:v>88</c:v>
                </c:pt>
              </c:numCache>
            </c:numRef>
          </c:val>
          <c:extLst>
            <c:ext xmlns:c16="http://schemas.microsoft.com/office/drawing/2014/chart" uri="{C3380CC4-5D6E-409C-BE32-E72D297353CC}">
              <c16:uniqueId val="{00000004-6844-4AF0-B182-CAF9C529D6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Methamphetamine</c:v>
                </c:pt>
              </c:strCache>
            </c:strRef>
          </c:tx>
          <c:spPr>
            <a:ln>
              <a:solidFill>
                <a:schemeClr val="tx1"/>
              </a:solidFill>
            </a:ln>
          </c:spPr>
          <c:dPt>
            <c:idx val="0"/>
            <c:bubble3D val="0"/>
            <c:spPr>
              <a:solidFill>
                <a:srgbClr val="C00000"/>
              </a:solidFill>
              <a:ln w="19050">
                <a:solidFill>
                  <a:schemeClr val="tx1"/>
                </a:solidFill>
              </a:ln>
              <a:effectLst/>
            </c:spPr>
            <c:extLst>
              <c:ext xmlns:c16="http://schemas.microsoft.com/office/drawing/2014/chart" uri="{C3380CC4-5D6E-409C-BE32-E72D297353CC}">
                <c16:uniqueId val="{00000001-026F-4322-970C-6DB70D3EECF8}"/>
              </c:ext>
            </c:extLst>
          </c:dPt>
          <c:dPt>
            <c:idx val="1"/>
            <c:bubble3D val="0"/>
            <c:spPr>
              <a:solidFill>
                <a:srgbClr val="99999A"/>
              </a:solidFill>
              <a:ln w="19050">
                <a:solidFill>
                  <a:schemeClr val="tx1"/>
                </a:solidFill>
              </a:ln>
              <a:effectLst/>
            </c:spPr>
            <c:extLst>
              <c:ext xmlns:c16="http://schemas.microsoft.com/office/drawing/2014/chart" uri="{C3380CC4-5D6E-409C-BE32-E72D297353CC}">
                <c16:uniqueId val="{00000003-026F-4322-970C-6DB70D3EECF8}"/>
              </c:ext>
            </c:extLst>
          </c:dPt>
          <c:cat>
            <c:strRef>
              <c:f>Sheet1!$A$2:$A$3</c:f>
              <c:strCache>
                <c:ptCount val="2"/>
                <c:pt idx="0">
                  <c:v>Fentanyl+Stimulant</c:v>
                </c:pt>
                <c:pt idx="1">
                  <c:v>Fentanyl No Stimulant</c:v>
                </c:pt>
              </c:strCache>
            </c:strRef>
          </c:cat>
          <c:val>
            <c:numRef>
              <c:f>Sheet1!$B$2:$B$3</c:f>
              <c:numCache>
                <c:formatCode>General</c:formatCode>
                <c:ptCount val="2"/>
                <c:pt idx="0">
                  <c:v>57.1</c:v>
                </c:pt>
                <c:pt idx="1">
                  <c:v>42.9</c:v>
                </c:pt>
              </c:numCache>
            </c:numRef>
          </c:val>
          <c:extLst>
            <c:ext xmlns:c16="http://schemas.microsoft.com/office/drawing/2014/chart" uri="{C3380CC4-5D6E-409C-BE32-E72D297353CC}">
              <c16:uniqueId val="{00000004-026F-4322-970C-6DB70D3EEC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B_3CF2062A.xml><?xml version="1.0" encoding="utf-8"?>
<p188:cmLst xmlns:a="http://schemas.openxmlformats.org/drawingml/2006/main" xmlns:r="http://schemas.openxmlformats.org/officeDocument/2006/relationships" xmlns:p188="http://schemas.microsoft.com/office/powerpoint/2018/8/main">
  <p188:cm id="{B927136E-22AC-4610-A3D4-B5C3EAD3A4DB}" authorId="{6EA4EDA8-56E4-6D47-B0A7-49211B7734FB}" created="2025-02-06T17:22:48.362">
    <ac:deMkLst xmlns:ac="http://schemas.microsoft.com/office/drawing/2013/main/command">
      <pc:docMk xmlns:pc="http://schemas.microsoft.com/office/powerpoint/2013/main/command"/>
      <pc:sldMk xmlns:pc="http://schemas.microsoft.com/office/powerpoint/2013/main/command" cId="1022494250" sldId="283"/>
      <ac:spMk id="2" creationId="{CDD5D1D3-3F44-1669-EE99-D344E7EA5F34}"/>
    </ac:deMkLst>
    <p188:txBody>
      <a:bodyPr/>
      <a:lstStyle/>
      <a:p>
        <a:r>
          <a:rPr lang="en-US"/>
          <a:t>Move/duplicate these shapes to highlight region(s) of interest.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D61692AD-8B1E-5444-AD66-65B75A5C5F93}" type="datetimeFigureOut">
              <a:rPr lang="en-US" smtClean="0"/>
              <a:pPr/>
              <a:t>5/22/2025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6A860E9-41A7-3A40-BA25-60835AD52EC3}" type="slidenum">
              <a:rPr lang="en-US" smtClean="0"/>
              <a:pPr/>
              <a:t>‹#›</a:t>
            </a:fld>
            <a:endParaRPr lang="en-US"/>
          </a:p>
        </p:txBody>
      </p:sp>
    </p:spTree>
    <p:extLst>
      <p:ext uri="{BB962C8B-B14F-4D97-AF65-F5344CB8AC3E}">
        <p14:creationId xmlns:p14="http://schemas.microsoft.com/office/powerpoint/2010/main" val="4199535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B12D6BC-58F0-E846-A33B-29BF63E2C584}" type="datetimeFigureOut">
              <a:rPr lang="en-US" smtClean="0"/>
              <a:pPr/>
              <a:t>5/22/2025</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99383F9-8984-FD41-B8A9-8DF0557611F9}" type="slidenum">
              <a:rPr lang="en-US" smtClean="0"/>
              <a:pPr/>
              <a:t>‹#›</a:t>
            </a:fld>
            <a:endParaRPr lang="en-US"/>
          </a:p>
        </p:txBody>
      </p:sp>
    </p:spTree>
    <p:extLst>
      <p:ext uri="{BB962C8B-B14F-4D97-AF65-F5344CB8AC3E}">
        <p14:creationId xmlns:p14="http://schemas.microsoft.com/office/powerpoint/2010/main" val="3147523619"/>
      </p:ext>
    </p:extLst>
  </p:cSld>
  <p:clrMap bg1="lt1" tx1="dk1" bg2="lt2" tx2="dk2" accent1="accent1" accent2="accent2" accent3="accent3" accent4="accent4" accent5="accent5" accent6="accent6" hlink="hlink" folHlink="folHlink"/>
  <p:hf hdr="0" ftr="0" dt="0"/>
  <p:notesStyle>
    <a:lvl1pPr marL="0" algn="l" defTabSz="507746" rtl="0" eaLnBrk="1" latinLnBrk="0" hangingPunct="1">
      <a:defRPr sz="1300" kern="1200">
        <a:solidFill>
          <a:schemeClr val="tx1"/>
        </a:solidFill>
        <a:latin typeface="+mn-lt"/>
        <a:ea typeface="+mn-ea"/>
        <a:cs typeface="+mn-cs"/>
      </a:defRPr>
    </a:lvl1pPr>
    <a:lvl2pPr marL="507746" algn="l" defTabSz="507746" rtl="0" eaLnBrk="1" latinLnBrk="0" hangingPunct="1">
      <a:defRPr sz="1300" kern="1200">
        <a:solidFill>
          <a:schemeClr val="tx1"/>
        </a:solidFill>
        <a:latin typeface="+mn-lt"/>
        <a:ea typeface="+mn-ea"/>
        <a:cs typeface="+mn-cs"/>
      </a:defRPr>
    </a:lvl2pPr>
    <a:lvl3pPr marL="1015491" algn="l" defTabSz="507746" rtl="0" eaLnBrk="1" latinLnBrk="0" hangingPunct="1">
      <a:defRPr sz="1300" kern="1200">
        <a:solidFill>
          <a:schemeClr val="tx1"/>
        </a:solidFill>
        <a:latin typeface="+mn-lt"/>
        <a:ea typeface="+mn-ea"/>
        <a:cs typeface="+mn-cs"/>
      </a:defRPr>
    </a:lvl3pPr>
    <a:lvl4pPr marL="1523237" algn="l" defTabSz="507746" rtl="0" eaLnBrk="1" latinLnBrk="0" hangingPunct="1">
      <a:defRPr sz="1300" kern="1200">
        <a:solidFill>
          <a:schemeClr val="tx1"/>
        </a:solidFill>
        <a:latin typeface="+mn-lt"/>
        <a:ea typeface="+mn-ea"/>
        <a:cs typeface="+mn-cs"/>
      </a:defRPr>
    </a:lvl4pPr>
    <a:lvl5pPr marL="2030982" algn="l" defTabSz="507746" rtl="0" eaLnBrk="1" latinLnBrk="0" hangingPunct="1">
      <a:defRPr sz="1300" kern="1200">
        <a:solidFill>
          <a:schemeClr val="tx1"/>
        </a:solidFill>
        <a:latin typeface="+mn-lt"/>
        <a:ea typeface="+mn-ea"/>
        <a:cs typeface="+mn-cs"/>
      </a:defRPr>
    </a:lvl5pPr>
    <a:lvl6pPr marL="2538728" algn="l" defTabSz="507746" rtl="0" eaLnBrk="1" latinLnBrk="0" hangingPunct="1">
      <a:defRPr sz="1300" kern="1200">
        <a:solidFill>
          <a:schemeClr val="tx1"/>
        </a:solidFill>
        <a:latin typeface="+mn-lt"/>
        <a:ea typeface="+mn-ea"/>
        <a:cs typeface="+mn-cs"/>
      </a:defRPr>
    </a:lvl6pPr>
    <a:lvl7pPr marL="3046474" algn="l" defTabSz="507746" rtl="0" eaLnBrk="1" latinLnBrk="0" hangingPunct="1">
      <a:defRPr sz="1300" kern="1200">
        <a:solidFill>
          <a:schemeClr val="tx1"/>
        </a:solidFill>
        <a:latin typeface="+mn-lt"/>
        <a:ea typeface="+mn-ea"/>
        <a:cs typeface="+mn-cs"/>
      </a:defRPr>
    </a:lvl7pPr>
    <a:lvl8pPr marL="3554220" algn="l" defTabSz="507746" rtl="0" eaLnBrk="1" latinLnBrk="0" hangingPunct="1">
      <a:defRPr sz="1300" kern="1200">
        <a:solidFill>
          <a:schemeClr val="tx1"/>
        </a:solidFill>
        <a:latin typeface="+mn-lt"/>
        <a:ea typeface="+mn-ea"/>
        <a:cs typeface="+mn-cs"/>
      </a:defRPr>
    </a:lvl8pPr>
    <a:lvl9pPr marL="4061965" algn="l" defTabSz="50774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a:t>*Previously approved slide from Signals Vol. 5*</a:t>
            </a:r>
          </a:p>
          <a:p>
            <a:endParaRPr lang="en-US"/>
          </a:p>
        </p:txBody>
      </p:sp>
      <p:sp>
        <p:nvSpPr>
          <p:cNvPr id="4" name="Slide Number Placeholder 3"/>
          <p:cNvSpPr>
            <a:spLocks noGrp="1"/>
          </p:cNvSpPr>
          <p:nvPr>
            <p:ph type="sldNum" sz="quarter" idx="5"/>
          </p:nvPr>
        </p:nvSpPr>
        <p:spPr/>
        <p:txBody>
          <a:bodyPr/>
          <a:lstStyle/>
          <a:p>
            <a:fld id="{399383F9-8984-FD41-B8A9-8DF0557611F9}" type="slidenum">
              <a:rPr lang="en-US" smtClean="0"/>
              <a:pPr/>
              <a:t>2</a:t>
            </a:fld>
            <a:endParaRPr lang="en-US"/>
          </a:p>
        </p:txBody>
      </p:sp>
    </p:spTree>
    <p:extLst>
      <p:ext uri="{BB962C8B-B14F-4D97-AF65-F5344CB8AC3E}">
        <p14:creationId xmlns:p14="http://schemas.microsoft.com/office/powerpoint/2010/main" val="122971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9857-D672-92C0-16AF-ACABD841A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A6F97-5D3F-7DC2-7986-4521F9A94B4D}"/>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581C083-DA08-4B8A-F66C-1BF314F6E0A5}"/>
              </a:ext>
            </a:extLst>
          </p:cNvPr>
          <p:cNvSpPr>
            <a:spLocks noGrp="1"/>
          </p:cNvSpPr>
          <p:nvPr>
            <p:ph type="body" idx="1"/>
          </p:nvPr>
        </p:nvSpPr>
        <p:spPr/>
        <p:txBody>
          <a:bodyPr/>
          <a:lstStyle/>
          <a:p>
            <a:r>
              <a:rPr lang="en-US" sz="1600" b="1"/>
              <a:t>This represents a 375% increase in 11 years</a:t>
            </a:r>
          </a:p>
          <a:p>
            <a:endParaRPr lang="en-US"/>
          </a:p>
          <a:p>
            <a:r>
              <a:rPr lang="en-US"/>
              <a:t>Further details from Penn:</a:t>
            </a:r>
          </a:p>
          <a:p>
            <a:r>
              <a:rPr lang="en-US" sz="1900">
                <a:latin typeface="Aptos" panose="020B0004020202020204" pitchFamily="34" charset="0"/>
                <a:ea typeface="Aptos" panose="020B0004020202020204" pitchFamily="34" charset="0"/>
                <a:cs typeface="Aptos" panose="020B0004020202020204" pitchFamily="34" charset="0"/>
              </a:rPr>
              <a:t>All data in CDC wonder are final thru 2023.</a:t>
            </a:r>
          </a:p>
          <a:p>
            <a:r>
              <a:rPr lang="en-US" sz="1900">
                <a:latin typeface="Aptos" panose="020B0004020202020204" pitchFamily="34" charset="0"/>
                <a:ea typeface="Aptos" panose="020B0004020202020204" pitchFamily="34" charset="0"/>
                <a:cs typeface="Aptos" panose="020B0004020202020204" pitchFamily="34" charset="0"/>
              </a:rPr>
              <a:t> </a:t>
            </a:r>
          </a:p>
          <a:p>
            <a:r>
              <a:rPr lang="en-US" sz="1900">
                <a:latin typeface="Aptos" panose="020B0004020202020204" pitchFamily="34" charset="0"/>
                <a:ea typeface="Aptos" panose="020B0004020202020204" pitchFamily="34" charset="0"/>
                <a:cs typeface="Aptos" panose="020B0004020202020204" pitchFamily="34" charset="0"/>
              </a:rPr>
              <a:t>The percent of total overdose deaths involving a synthetic opioid (fentanyl) went from 7.1% in 2013 to 18.3% in 2015 to 69.3% in 2023.</a:t>
            </a:r>
          </a:p>
          <a:p>
            <a:r>
              <a:rPr lang="en-US" sz="1900">
                <a:latin typeface="Aptos" panose="020B0004020202020204" pitchFamily="34" charset="0"/>
                <a:ea typeface="Aptos" panose="020B0004020202020204" pitchFamily="34" charset="0"/>
                <a:cs typeface="Aptos" panose="020B0004020202020204" pitchFamily="34" charset="0"/>
              </a:rPr>
              <a:t>The percent of synthetic opioid deaths that also involved either methamphetamine and/or cocaine went from 12% in 2013 to 20.6% in 2015 (“start” of 4</a:t>
            </a:r>
            <a:r>
              <a:rPr lang="en-US" sz="1900" baseline="30000">
                <a:latin typeface="Aptos" panose="020B0004020202020204" pitchFamily="34" charset="0"/>
                <a:ea typeface="Aptos" panose="020B0004020202020204" pitchFamily="34" charset="0"/>
                <a:cs typeface="Aptos" panose="020B0004020202020204" pitchFamily="34" charset="0"/>
              </a:rPr>
              <a:t>th</a:t>
            </a:r>
            <a:r>
              <a:rPr lang="en-US" sz="1900">
                <a:latin typeface="Aptos" panose="020B0004020202020204" pitchFamily="34" charset="0"/>
                <a:ea typeface="Aptos" panose="020B0004020202020204" pitchFamily="34" charset="0"/>
                <a:cs typeface="Aptos" panose="020B0004020202020204" pitchFamily="34" charset="0"/>
              </a:rPr>
              <a:t> wave) to 57.1% in 2023</a:t>
            </a:r>
          </a:p>
          <a:p>
            <a:endParaRPr lang="en-US"/>
          </a:p>
        </p:txBody>
      </p:sp>
      <p:sp>
        <p:nvSpPr>
          <p:cNvPr id="4" name="Slide Number Placeholder 3">
            <a:extLst>
              <a:ext uri="{FF2B5EF4-FFF2-40B4-BE49-F238E27FC236}">
                <a16:creationId xmlns:a16="http://schemas.microsoft.com/office/drawing/2014/main" id="{F674981C-4487-4AA9-9C4C-4C861D9DA262}"/>
              </a:ext>
            </a:extLst>
          </p:cNvPr>
          <p:cNvSpPr>
            <a:spLocks noGrp="1"/>
          </p:cNvSpPr>
          <p:nvPr>
            <p:ph type="sldNum" sz="quarter" idx="5"/>
          </p:nvPr>
        </p:nvSpPr>
        <p:spPr/>
        <p:txBody>
          <a:bodyPr/>
          <a:lstStyle/>
          <a:p>
            <a:fld id="{90BBD865-C2A4-924E-BEFF-FDE836DE9B9E}" type="slidenum">
              <a:rPr lang="en-US" smtClean="0"/>
              <a:t>3</a:t>
            </a:fld>
            <a:endParaRPr lang="en-US"/>
          </a:p>
        </p:txBody>
      </p:sp>
    </p:spTree>
    <p:extLst>
      <p:ext uri="{BB962C8B-B14F-4D97-AF65-F5344CB8AC3E}">
        <p14:creationId xmlns:p14="http://schemas.microsoft.com/office/powerpoint/2010/main" val="180941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a:t>We’re working to be more consistent and this particular dataset correlates best with overdose mortality data.</a:t>
            </a:r>
          </a:p>
        </p:txBody>
      </p:sp>
      <p:sp>
        <p:nvSpPr>
          <p:cNvPr id="4" name="Slide Number Placeholder 3"/>
          <p:cNvSpPr>
            <a:spLocks noGrp="1"/>
          </p:cNvSpPr>
          <p:nvPr>
            <p:ph type="sldNum" sz="quarter" idx="5"/>
          </p:nvPr>
        </p:nvSpPr>
        <p:spPr/>
        <p:txBody>
          <a:bodyPr/>
          <a:lstStyle/>
          <a:p>
            <a:fld id="{90BBD865-C2A4-924E-BEFF-FDE836DE9B9E}" type="slidenum">
              <a:rPr lang="en-US" smtClean="0"/>
              <a:t>5</a:t>
            </a:fld>
            <a:endParaRPr lang="en-US"/>
          </a:p>
        </p:txBody>
      </p:sp>
    </p:spTree>
    <p:extLst>
      <p:ext uri="{BB962C8B-B14F-4D97-AF65-F5344CB8AC3E}">
        <p14:creationId xmlns:p14="http://schemas.microsoft.com/office/powerpoint/2010/main" val="374802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a:t>Tie more directly to lives lost every month (people not at the dinner table, not around for Christmas, etc.). Mention/recognize that the reps ultimately play a role in these changes… Provide context (e.g., still over 105,000 people died, we’ve seen decreases in the past like in 2018) and emphasize that much work remains and we must remain committed.</a:t>
            </a:r>
          </a:p>
        </p:txBody>
      </p:sp>
      <p:sp>
        <p:nvSpPr>
          <p:cNvPr id="4" name="Slide Number Placeholder 3"/>
          <p:cNvSpPr>
            <a:spLocks noGrp="1"/>
          </p:cNvSpPr>
          <p:nvPr>
            <p:ph type="sldNum" sz="quarter" idx="5"/>
          </p:nvPr>
        </p:nvSpPr>
        <p:spPr/>
        <p:txBody>
          <a:bodyPr/>
          <a:lstStyle/>
          <a:p>
            <a:fld id="{90BBD865-C2A4-924E-BEFF-FDE836DE9B9E}" type="slidenum">
              <a:rPr lang="en-US" smtClean="0"/>
              <a:t>6</a:t>
            </a:fld>
            <a:endParaRPr lang="en-US"/>
          </a:p>
        </p:txBody>
      </p:sp>
    </p:spTree>
    <p:extLst>
      <p:ext uri="{BB962C8B-B14F-4D97-AF65-F5344CB8AC3E}">
        <p14:creationId xmlns:p14="http://schemas.microsoft.com/office/powerpoint/2010/main" val="405883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a:t>Ask “Why shouldn’t we be surprised to see that fentanyl detections are falling at a time when overdoses are decreasing?” Point out that more than 1 in 10 specimens from this group are positive for fentanyl. Changes in fentanyl or illicit opioid supplies? Disruptions…</a:t>
            </a:r>
          </a:p>
        </p:txBody>
      </p:sp>
      <p:sp>
        <p:nvSpPr>
          <p:cNvPr id="4" name="Slide Number Placeholder 3"/>
          <p:cNvSpPr>
            <a:spLocks noGrp="1"/>
          </p:cNvSpPr>
          <p:nvPr>
            <p:ph type="sldNum" sz="quarter" idx="5"/>
          </p:nvPr>
        </p:nvSpPr>
        <p:spPr/>
        <p:txBody>
          <a:bodyPr/>
          <a:lstStyle/>
          <a:p>
            <a:fld id="{90BBD865-C2A4-924E-BEFF-FDE836DE9B9E}" type="slidenum">
              <a:rPr lang="en-US" smtClean="0"/>
              <a:t>7</a:t>
            </a:fld>
            <a:endParaRPr lang="en-US"/>
          </a:p>
        </p:txBody>
      </p:sp>
    </p:spTree>
    <p:extLst>
      <p:ext uri="{BB962C8B-B14F-4D97-AF65-F5344CB8AC3E}">
        <p14:creationId xmlns:p14="http://schemas.microsoft.com/office/powerpoint/2010/main" val="320218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400" dirty="0">
                <a:effectLst/>
                <a:latin typeface="Segoe UI" panose="020B0502040204020203" pitchFamily="34" charset="0"/>
              </a:rPr>
              <a:t>Updated 11/6/24 to add ND and SC</a:t>
            </a:r>
          </a:p>
          <a:p>
            <a:pPr marL="0" marR="0" lvl="0" indent="0" algn="l" defTabSz="507746" rtl="0" eaLnBrk="1" fontAlgn="auto" latinLnBrk="0" hangingPunct="1">
              <a:lnSpc>
                <a:spcPct val="100000"/>
              </a:lnSpc>
              <a:spcBef>
                <a:spcPts val="0"/>
              </a:spcBef>
              <a:spcAft>
                <a:spcPts val="0"/>
              </a:spcAft>
              <a:buClrTx/>
              <a:buSzTx/>
              <a:buFontTx/>
              <a:buNone/>
              <a:tabLst/>
              <a:defRPr/>
            </a:pPr>
            <a:r>
              <a:rPr lang="en-US" sz="1100" dirty="0">
                <a:effectLst/>
                <a:latin typeface="Segoe UI" panose="020B0502040204020203" pitchFamily="34" charset="0"/>
              </a:rPr>
              <a:t>Updated 12/19/24 to add IA</a:t>
            </a:r>
          </a:p>
          <a:p>
            <a:pPr marL="0" marR="0" lvl="0" indent="0" algn="l" defTabSz="507746"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Updated 1/2/25 to add AR and NM</a:t>
            </a:r>
            <a:endParaRPr lang="en-US" dirty="0"/>
          </a:p>
          <a:p>
            <a:r>
              <a:rPr lang="en-US" sz="1400" dirty="0">
                <a:effectLst/>
                <a:latin typeface="Segoe UI" panose="020B0502040204020203" pitchFamily="34" charset="0"/>
              </a:rPr>
              <a:t>Updated 2/25/25 to add UT</a:t>
            </a:r>
          </a:p>
          <a:p>
            <a:r>
              <a:rPr lang="en-US" sz="1400" dirty="0">
                <a:effectLst/>
                <a:latin typeface="Segoe UI" panose="020B0502040204020203" pitchFamily="34" charset="0"/>
              </a:rPr>
              <a:t>Updated 3/10/25 to add MS</a:t>
            </a:r>
            <a:endParaRPr lang="en-US" dirty="0"/>
          </a:p>
        </p:txBody>
      </p:sp>
      <p:sp>
        <p:nvSpPr>
          <p:cNvPr id="4" name="Slide Number Placeholder 3"/>
          <p:cNvSpPr>
            <a:spLocks noGrp="1"/>
          </p:cNvSpPr>
          <p:nvPr>
            <p:ph type="sldNum" sz="quarter" idx="5"/>
          </p:nvPr>
        </p:nvSpPr>
        <p:spPr/>
        <p:txBody>
          <a:bodyPr/>
          <a:lstStyle/>
          <a:p>
            <a:fld id="{399383F9-8984-FD41-B8A9-8DF0557611F9}" type="slidenum">
              <a:rPr lang="en-US" smtClean="0"/>
              <a:pPr/>
              <a:t>13</a:t>
            </a:fld>
            <a:endParaRPr lang="en-US"/>
          </a:p>
        </p:txBody>
      </p:sp>
    </p:spTree>
    <p:extLst>
      <p:ext uri="{BB962C8B-B14F-4D97-AF65-F5344CB8AC3E}">
        <p14:creationId xmlns:p14="http://schemas.microsoft.com/office/powerpoint/2010/main" val="363876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a:t>*Previously Approved Slide*</a:t>
            </a:r>
          </a:p>
        </p:txBody>
      </p:sp>
      <p:sp>
        <p:nvSpPr>
          <p:cNvPr id="4" name="Slide Number Placeholder 3"/>
          <p:cNvSpPr>
            <a:spLocks noGrp="1"/>
          </p:cNvSpPr>
          <p:nvPr>
            <p:ph type="sldNum" sz="quarter" idx="5"/>
          </p:nvPr>
        </p:nvSpPr>
        <p:spPr/>
        <p:txBody>
          <a:bodyPr/>
          <a:lstStyle/>
          <a:p>
            <a:fld id="{399383F9-8984-FD41-B8A9-8DF0557611F9}" type="slidenum">
              <a:rPr lang="en-US" smtClean="0"/>
              <a:pPr/>
              <a:t>14</a:t>
            </a:fld>
            <a:endParaRPr lang="en-US"/>
          </a:p>
        </p:txBody>
      </p:sp>
    </p:spTree>
    <p:extLst>
      <p:ext uri="{BB962C8B-B14F-4D97-AF65-F5344CB8AC3E}">
        <p14:creationId xmlns:p14="http://schemas.microsoft.com/office/powerpoint/2010/main" val="349308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069" y="427190"/>
            <a:ext cx="12187238" cy="3514217"/>
          </a:xfrm>
        </p:spPr>
        <p:txBody>
          <a:bodyPr anchor="b">
            <a:normAutofit/>
          </a:bodyPr>
          <a:lstStyle>
            <a:lvl1pPr>
              <a:defRPr sz="3998" b="1">
                <a:solidFill>
                  <a:schemeClr val="accent2">
                    <a:lumMod val="50000"/>
                  </a:schemeClr>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D3AAEB2-345D-554A-AD76-9EDD8D44A8BA}" type="slidenum">
              <a:rPr lang="en-US" smtClean="0"/>
              <a:pPr/>
              <a:t>‹#›</a:t>
            </a:fld>
            <a:endParaRPr lang="en-US"/>
          </a:p>
        </p:txBody>
      </p:sp>
      <p:sp>
        <p:nvSpPr>
          <p:cNvPr id="6" name="Text Placeholder 5">
            <a:extLst>
              <a:ext uri="{FF2B5EF4-FFF2-40B4-BE49-F238E27FC236}">
                <a16:creationId xmlns:a16="http://schemas.microsoft.com/office/drawing/2014/main" id="{486BD527-5A67-BE8B-F3DA-6196FDCCA28F}"/>
              </a:ext>
            </a:extLst>
          </p:cNvPr>
          <p:cNvSpPr>
            <a:spLocks noGrp="1"/>
          </p:cNvSpPr>
          <p:nvPr>
            <p:ph type="body" sz="quarter" idx="13"/>
          </p:nvPr>
        </p:nvSpPr>
        <p:spPr>
          <a:xfrm>
            <a:off x="677069" y="4843889"/>
            <a:ext cx="12187238" cy="1780785"/>
          </a:xfrm>
        </p:spPr>
        <p:txBody>
          <a:bodyPr anchor="ctr">
            <a:normAutofit/>
          </a:bodyPr>
          <a:lstStyle>
            <a:lvl1pPr marL="0" indent="0" algn="ctr">
              <a:buNone/>
              <a:defRPr sz="2221"/>
            </a:lvl1pPr>
          </a:lstStyle>
          <a:p>
            <a:pPr lvl="0"/>
            <a:r>
              <a:rPr lang="en-US"/>
              <a:t>Click to edit Master text styles</a:t>
            </a:r>
          </a:p>
        </p:txBody>
      </p:sp>
      <p:cxnSp>
        <p:nvCxnSpPr>
          <p:cNvPr id="8" name="Straight Connector 7">
            <a:extLst>
              <a:ext uri="{FF2B5EF4-FFF2-40B4-BE49-F238E27FC236}">
                <a16:creationId xmlns:a16="http://schemas.microsoft.com/office/drawing/2014/main" id="{67243E1E-3D3C-B2F1-FBEE-97EB7317EF3D}"/>
              </a:ext>
            </a:extLst>
          </p:cNvPr>
          <p:cNvCxnSpPr>
            <a:cxnSpLocks/>
          </p:cNvCxnSpPr>
          <p:nvPr/>
        </p:nvCxnSpPr>
        <p:spPr>
          <a:xfrm>
            <a:off x="3847470" y="4304110"/>
            <a:ext cx="5846436" cy="0"/>
          </a:xfrm>
          <a:prstGeom prst="line">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0932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
        <p:nvSpPr>
          <p:cNvPr id="3" name="Title 2">
            <a:extLst>
              <a:ext uri="{FF2B5EF4-FFF2-40B4-BE49-F238E27FC236}">
                <a16:creationId xmlns:a16="http://schemas.microsoft.com/office/drawing/2014/main" id="{767E00FD-0BB5-F14F-B078-0A5FF551E6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45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
        <p:nvSpPr>
          <p:cNvPr id="3" name="Title 2">
            <a:extLst>
              <a:ext uri="{FF2B5EF4-FFF2-40B4-BE49-F238E27FC236}">
                <a16:creationId xmlns:a16="http://schemas.microsoft.com/office/drawing/2014/main" id="{767E00FD-0BB5-F14F-B078-0A5FF551E64E}"/>
              </a:ext>
            </a:extLst>
          </p:cNvPr>
          <p:cNvSpPr>
            <a:spLocks noGrp="1"/>
          </p:cNvSpPr>
          <p:nvPr>
            <p:ph type="title"/>
          </p:nvPr>
        </p:nvSpPr>
        <p:spPr>
          <a:xfrm>
            <a:off x="4519691" y="305027"/>
            <a:ext cx="6029850" cy="1269471"/>
          </a:xfrm>
        </p:spPr>
        <p:txBody>
          <a:bodyPr/>
          <a:lstStyle/>
          <a:p>
            <a:r>
              <a:rPr lang="en-US"/>
              <a:t>Click to edit Master title style</a:t>
            </a:r>
          </a:p>
        </p:txBody>
      </p:sp>
      <p:sp>
        <p:nvSpPr>
          <p:cNvPr id="5" name="Picture Placeholder 4">
            <a:extLst>
              <a:ext uri="{FF2B5EF4-FFF2-40B4-BE49-F238E27FC236}">
                <a16:creationId xmlns:a16="http://schemas.microsoft.com/office/drawing/2014/main" id="{C7B67BA1-4F37-E04B-9E62-403744F7717C}"/>
              </a:ext>
            </a:extLst>
          </p:cNvPr>
          <p:cNvSpPr>
            <a:spLocks noGrp="1"/>
          </p:cNvSpPr>
          <p:nvPr>
            <p:ph type="pic" sz="quarter" idx="12"/>
          </p:nvPr>
        </p:nvSpPr>
        <p:spPr>
          <a:xfrm>
            <a:off x="1" y="0"/>
            <a:ext cx="4001921" cy="7354888"/>
          </a:xfrm>
        </p:spPr>
        <p:txBody>
          <a:bodyPr/>
          <a:lstStyle/>
          <a:p>
            <a:endParaRPr lang="en-US"/>
          </a:p>
        </p:txBody>
      </p:sp>
      <p:sp>
        <p:nvSpPr>
          <p:cNvPr id="8" name="Content Placeholder 7">
            <a:extLst>
              <a:ext uri="{FF2B5EF4-FFF2-40B4-BE49-F238E27FC236}">
                <a16:creationId xmlns:a16="http://schemas.microsoft.com/office/drawing/2014/main" id="{0DAE98A0-64C7-B24E-8B1C-6ABF0A0AB690}"/>
              </a:ext>
            </a:extLst>
          </p:cNvPr>
          <p:cNvSpPr>
            <a:spLocks noGrp="1"/>
          </p:cNvSpPr>
          <p:nvPr>
            <p:ph sz="quarter" idx="13"/>
          </p:nvPr>
        </p:nvSpPr>
        <p:spPr>
          <a:xfrm>
            <a:off x="4519691" y="1771650"/>
            <a:ext cx="8661486" cy="516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5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cen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068CC3C8-B90A-7A41-BEDF-156E61F65C49}"/>
              </a:ext>
            </a:extLst>
          </p:cNvPr>
          <p:cNvSpPr>
            <a:spLocks noGrp="1"/>
          </p:cNvSpPr>
          <p:nvPr>
            <p:ph sz="quarter" idx="12"/>
          </p:nvPr>
        </p:nvSpPr>
        <p:spPr>
          <a:xfrm>
            <a:off x="677070" y="1064030"/>
            <a:ext cx="12509364" cy="3208566"/>
          </a:xfrm>
        </p:spPr>
        <p:txBody>
          <a:bodyPr anchor="ctr">
            <a:normAutofit/>
          </a:bodyPr>
          <a:lstStyle>
            <a:lvl1pPr marL="0" indent="0">
              <a:buNone/>
              <a:defRPr sz="5400" b="1">
                <a:solidFill>
                  <a:schemeClr val="tx1"/>
                </a:solidFill>
              </a:defRPr>
            </a:lvl1pPr>
            <a:lvl2pPr marL="507745" indent="0">
              <a:buNone/>
              <a:defRPr>
                <a:solidFill>
                  <a:schemeClr val="bg1"/>
                </a:solidFill>
              </a:defRPr>
            </a:lvl2pPr>
            <a:lvl3pPr marL="1015491" indent="0">
              <a:buNone/>
              <a:defRPr>
                <a:solidFill>
                  <a:schemeClr val="bg1"/>
                </a:solidFill>
              </a:defRPr>
            </a:lvl3pPr>
            <a:lvl4pPr marL="1523237" indent="0">
              <a:buNone/>
              <a:defRPr>
                <a:solidFill>
                  <a:schemeClr val="bg1"/>
                </a:solidFill>
              </a:defRPr>
            </a:lvl4pPr>
            <a:lvl5pPr marL="2030983" indent="0">
              <a:buNone/>
              <a:defRPr>
                <a:solidFill>
                  <a:schemeClr val="bg1"/>
                </a:solidFill>
              </a:defRPr>
            </a:lvl5pPr>
          </a:lstStyle>
          <a:p>
            <a:pPr lvl="0"/>
            <a:r>
              <a:rPr lang="en-US"/>
              <a:t>Edit Master text styles</a:t>
            </a:r>
          </a:p>
        </p:txBody>
      </p:sp>
      <p:sp>
        <p:nvSpPr>
          <p:cNvPr id="9" name="Content Placeholder 3">
            <a:extLst>
              <a:ext uri="{FF2B5EF4-FFF2-40B4-BE49-F238E27FC236}">
                <a16:creationId xmlns:a16="http://schemas.microsoft.com/office/drawing/2014/main" id="{00C7ECCB-F7F3-3643-AA97-48F961AC2803}"/>
              </a:ext>
            </a:extLst>
          </p:cNvPr>
          <p:cNvSpPr>
            <a:spLocks noGrp="1"/>
          </p:cNvSpPr>
          <p:nvPr>
            <p:ph sz="quarter" idx="13"/>
          </p:nvPr>
        </p:nvSpPr>
        <p:spPr>
          <a:xfrm>
            <a:off x="677069" y="4434955"/>
            <a:ext cx="12509362" cy="1497012"/>
          </a:xfrm>
        </p:spPr>
        <p:txBody>
          <a:bodyPr>
            <a:normAutofit/>
          </a:bodyPr>
          <a:lstStyle>
            <a:lvl1pPr marL="0" indent="0" algn="l">
              <a:buFontTx/>
              <a:buNone/>
              <a:defRPr sz="3200"/>
            </a:lvl1pPr>
          </a:lstStyle>
          <a:p>
            <a:pPr lvl="0"/>
            <a:r>
              <a:rPr lang="en-US"/>
              <a:t>Click to edit Master text styles</a:t>
            </a:r>
          </a:p>
        </p:txBody>
      </p:sp>
      <p:sp>
        <p:nvSpPr>
          <p:cNvPr id="5" name="Slide Number Placeholder 3">
            <a:extLst>
              <a:ext uri="{FF2B5EF4-FFF2-40B4-BE49-F238E27FC236}">
                <a16:creationId xmlns:a16="http://schemas.microsoft.com/office/drawing/2014/main" id="{44452F63-8175-064B-941C-D58B714124F1}"/>
              </a:ext>
            </a:extLst>
          </p:cNvPr>
          <p:cNvSpPr>
            <a:spLocks noGrp="1"/>
          </p:cNvSpPr>
          <p:nvPr>
            <p:ph type="sldNum" sz="quarter" idx="11"/>
          </p:nvPr>
        </p:nvSpPr>
        <p:spPr>
          <a:xfrm>
            <a:off x="12758649" y="7144806"/>
            <a:ext cx="718006" cy="405525"/>
          </a:xfrm>
        </p:spPr>
        <p:txBody>
          <a:bodyPr/>
          <a:lstStyle/>
          <a:p>
            <a:fld id="{8D3AAEB2-345D-554A-AD76-9EDD8D44A8BA}" type="slidenum">
              <a:rPr lang="en-US" smtClean="0"/>
              <a:pPr/>
              <a:t>‹#›</a:t>
            </a:fld>
            <a:endParaRPr lang="en-US"/>
          </a:p>
        </p:txBody>
      </p:sp>
    </p:spTree>
    <p:extLst>
      <p:ext uri="{BB962C8B-B14F-4D97-AF65-F5344CB8AC3E}">
        <p14:creationId xmlns:p14="http://schemas.microsoft.com/office/powerpoint/2010/main" val="35643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04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White Backgroun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241" y="230199"/>
            <a:ext cx="12753837" cy="6898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EC678D-754A-5D4E-895F-208DAB21A835}" type="slidenum">
              <a:rPr lang="en-US" smtClean="0"/>
              <a:t>‹#›</a:t>
            </a:fld>
            <a:endParaRPr lang="en-US"/>
          </a:p>
        </p:txBody>
      </p:sp>
    </p:spTree>
    <p:extLst>
      <p:ext uri="{BB962C8B-B14F-4D97-AF65-F5344CB8AC3E}">
        <p14:creationId xmlns:p14="http://schemas.microsoft.com/office/powerpoint/2010/main" val="29465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0AE70F-CB10-354C-3817-89500FA5C548}"/>
              </a:ext>
            </a:extLst>
          </p:cNvPr>
          <p:cNvSpPr/>
          <p:nvPr/>
        </p:nvSpPr>
        <p:spPr>
          <a:xfrm>
            <a:off x="1" y="1644268"/>
            <a:ext cx="13541375" cy="55670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1"/>
          </a:p>
        </p:txBody>
      </p:sp>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
        <p:nvSpPr>
          <p:cNvPr id="2" name="Title 1">
            <a:extLst>
              <a:ext uri="{FF2B5EF4-FFF2-40B4-BE49-F238E27FC236}">
                <a16:creationId xmlns:a16="http://schemas.microsoft.com/office/drawing/2014/main" id="{3B234FA7-5E92-2EDA-2B87-CF42BFCFB70E}"/>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AD0BE15A-322D-BD5E-8339-8AC2D1EDEEA2}"/>
              </a:ext>
            </a:extLst>
          </p:cNvPr>
          <p:cNvSpPr>
            <a:spLocks noGrp="1"/>
          </p:cNvSpPr>
          <p:nvPr>
            <p:ph type="body" sz="quarter" idx="12"/>
          </p:nvPr>
        </p:nvSpPr>
        <p:spPr>
          <a:xfrm>
            <a:off x="677069" y="1772726"/>
            <a:ext cx="12187238" cy="5328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2257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Tree>
    <p:extLst>
      <p:ext uri="{BB962C8B-B14F-4D97-AF65-F5344CB8AC3E}">
        <p14:creationId xmlns:p14="http://schemas.microsoft.com/office/powerpoint/2010/main" val="37730830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069" y="3173678"/>
            <a:ext cx="12187238" cy="1883845"/>
          </a:xfrm>
        </p:spPr>
        <p:txBody>
          <a:bodyPr>
            <a:normAutofit/>
          </a:bodyPr>
          <a:lstStyle>
            <a:lvl1pPr algn="ctr">
              <a:defRPr sz="4800">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C7C4C835-8B49-E242-BB89-CA0769077B48}"/>
              </a:ext>
            </a:extLst>
          </p:cNvPr>
          <p:cNvSpPr>
            <a:spLocks noGrp="1"/>
          </p:cNvSpPr>
          <p:nvPr>
            <p:ph sz="quarter" idx="13"/>
          </p:nvPr>
        </p:nvSpPr>
        <p:spPr>
          <a:xfrm>
            <a:off x="2661084" y="5397908"/>
            <a:ext cx="8219206" cy="1497012"/>
          </a:xfrm>
        </p:spPr>
        <p:txBody>
          <a:bodyPr>
            <a:normAutofit/>
          </a:bodyPr>
          <a:lstStyle>
            <a:lvl1pPr marL="0" indent="0" algn="ctr">
              <a:buFontTx/>
              <a:buNone/>
              <a:defRPr sz="3200"/>
            </a:lvl1pPr>
          </a:lstStyle>
          <a:p>
            <a:pPr lvl="0"/>
            <a:r>
              <a:rPr lang="en-US"/>
              <a:t>Click to edit Master text styles</a:t>
            </a:r>
          </a:p>
        </p:txBody>
      </p:sp>
    </p:spTree>
    <p:extLst>
      <p:ext uri="{BB962C8B-B14F-4D97-AF65-F5344CB8AC3E}">
        <p14:creationId xmlns:p14="http://schemas.microsoft.com/office/powerpoint/2010/main" val="124054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Tree>
    <p:extLst>
      <p:ext uri="{BB962C8B-B14F-4D97-AF65-F5344CB8AC3E}">
        <p14:creationId xmlns:p14="http://schemas.microsoft.com/office/powerpoint/2010/main" val="336406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
        <p:nvSpPr>
          <p:cNvPr id="3" name="Title 2">
            <a:extLst>
              <a:ext uri="{FF2B5EF4-FFF2-40B4-BE49-F238E27FC236}">
                <a16:creationId xmlns:a16="http://schemas.microsoft.com/office/drawing/2014/main" id="{767E00FD-0BB5-F14F-B078-0A5FF551E64E}"/>
              </a:ext>
            </a:extLst>
          </p:cNvPr>
          <p:cNvSpPr>
            <a:spLocks noGrp="1"/>
          </p:cNvSpPr>
          <p:nvPr>
            <p:ph type="title"/>
          </p:nvPr>
        </p:nvSpPr>
        <p:spPr>
          <a:xfrm>
            <a:off x="368691" y="305027"/>
            <a:ext cx="10180850" cy="1269471"/>
          </a:xfrm>
        </p:spPr>
        <p:txBody>
          <a:bodyPr/>
          <a:lstStyle/>
          <a:p>
            <a:r>
              <a:rPr lang="en-US"/>
              <a:t>Click to edit Master title style</a:t>
            </a:r>
          </a:p>
        </p:txBody>
      </p:sp>
      <p:sp>
        <p:nvSpPr>
          <p:cNvPr id="10" name="Content Placeholder 9">
            <a:extLst>
              <a:ext uri="{FF2B5EF4-FFF2-40B4-BE49-F238E27FC236}">
                <a16:creationId xmlns:a16="http://schemas.microsoft.com/office/drawing/2014/main" id="{E0D87866-3DAD-2348-81EB-DB5C126338C7}"/>
              </a:ext>
            </a:extLst>
          </p:cNvPr>
          <p:cNvSpPr>
            <a:spLocks noGrp="1"/>
          </p:cNvSpPr>
          <p:nvPr>
            <p:ph sz="quarter" idx="12"/>
          </p:nvPr>
        </p:nvSpPr>
        <p:spPr>
          <a:xfrm>
            <a:off x="368691" y="1772157"/>
            <a:ext cx="12803992" cy="5162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76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EC678D-754A-5D4E-895F-208DAB21A835}" type="slidenum">
              <a:rPr lang="en-US" smtClean="0"/>
              <a:t>‹#›</a:t>
            </a:fld>
            <a:endParaRPr lang="en-US"/>
          </a:p>
        </p:txBody>
      </p:sp>
    </p:spTree>
    <p:extLst>
      <p:ext uri="{BB962C8B-B14F-4D97-AF65-F5344CB8AC3E}">
        <p14:creationId xmlns:p14="http://schemas.microsoft.com/office/powerpoint/2010/main" val="199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069" y="3173678"/>
            <a:ext cx="12187238" cy="1883845"/>
          </a:xfrm>
        </p:spPr>
        <p:txBody>
          <a:bodyPr>
            <a:normAutofit/>
          </a:bodyPr>
          <a:lstStyle>
            <a:lvl1pPr algn="ctr">
              <a:defRPr sz="4800">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C7C4C835-8B49-E242-BB89-CA0769077B48}"/>
              </a:ext>
            </a:extLst>
          </p:cNvPr>
          <p:cNvSpPr>
            <a:spLocks noGrp="1"/>
          </p:cNvSpPr>
          <p:nvPr>
            <p:ph sz="quarter" idx="13"/>
          </p:nvPr>
        </p:nvSpPr>
        <p:spPr>
          <a:xfrm>
            <a:off x="2661084" y="5397908"/>
            <a:ext cx="8219206" cy="1497012"/>
          </a:xfrm>
        </p:spPr>
        <p:txBody>
          <a:bodyPr>
            <a:normAutofit/>
          </a:bodyPr>
          <a:lstStyle>
            <a:lvl1pPr marL="0" indent="0" algn="ctr">
              <a:buFontTx/>
              <a:buNone/>
              <a:defRPr sz="3200"/>
            </a:lvl1pPr>
          </a:lstStyle>
          <a:p>
            <a:pPr lvl="0"/>
            <a:r>
              <a:rPr lang="en-US"/>
              <a:t>Click to edit Master text styles</a:t>
            </a:r>
          </a:p>
        </p:txBody>
      </p:sp>
    </p:spTree>
    <p:extLst>
      <p:ext uri="{BB962C8B-B14F-4D97-AF65-F5344CB8AC3E}">
        <p14:creationId xmlns:p14="http://schemas.microsoft.com/office/powerpoint/2010/main" val="187493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D3AAEB2-345D-554A-AD76-9EDD8D44A8BA}" type="slidenum">
              <a:rPr lang="en-US" smtClean="0"/>
              <a:pPr/>
              <a:t>‹#›</a:t>
            </a:fld>
            <a:endParaRPr lang="en-US"/>
          </a:p>
        </p:txBody>
      </p:sp>
      <p:sp>
        <p:nvSpPr>
          <p:cNvPr id="2" name="Title 1">
            <a:extLst>
              <a:ext uri="{FF2B5EF4-FFF2-40B4-BE49-F238E27FC236}">
                <a16:creationId xmlns:a16="http://schemas.microsoft.com/office/drawing/2014/main" id="{A2464E87-2A06-9640-80E1-E2EDF73E8EDE}"/>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7ACF766A-7E50-4944-A7FC-9FBBCCD5C1D8}"/>
              </a:ext>
            </a:extLst>
          </p:cNvPr>
          <p:cNvSpPr>
            <a:spLocks noGrp="1"/>
          </p:cNvSpPr>
          <p:nvPr>
            <p:ph sz="quarter" idx="12"/>
          </p:nvPr>
        </p:nvSpPr>
        <p:spPr>
          <a:xfrm>
            <a:off x="368692" y="1777260"/>
            <a:ext cx="6315076" cy="5155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a:extLst>
              <a:ext uri="{FF2B5EF4-FFF2-40B4-BE49-F238E27FC236}">
                <a16:creationId xmlns:a16="http://schemas.microsoft.com/office/drawing/2014/main" id="{3BEF9003-0195-1F41-9870-A069C9580CC7}"/>
              </a:ext>
            </a:extLst>
          </p:cNvPr>
          <p:cNvSpPr>
            <a:spLocks noGrp="1"/>
          </p:cNvSpPr>
          <p:nvPr>
            <p:ph sz="quarter" idx="13"/>
          </p:nvPr>
        </p:nvSpPr>
        <p:spPr>
          <a:xfrm>
            <a:off x="6857608" y="1777260"/>
            <a:ext cx="6292190" cy="5155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47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069" y="305027"/>
            <a:ext cx="12187238" cy="1269471"/>
          </a:xfrm>
          <a:prstGeom prst="rect">
            <a:avLst/>
          </a:prstGeom>
        </p:spPr>
        <p:txBody>
          <a:bodyPr vert="horz" lIns="91414" tIns="45708" rIns="91414" bIns="4570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7069" y="1777261"/>
            <a:ext cx="12187238" cy="5026752"/>
          </a:xfrm>
          <a:prstGeom prst="rect">
            <a:avLst/>
          </a:prstGeom>
        </p:spPr>
        <p:txBody>
          <a:bodyPr vert="horz" lIns="91414" tIns="45708" rIns="91414"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2823370" y="7211301"/>
            <a:ext cx="718006" cy="405525"/>
          </a:xfrm>
          <a:prstGeom prst="rect">
            <a:avLst/>
          </a:prstGeom>
        </p:spPr>
        <p:txBody>
          <a:bodyPr vert="horz" lIns="91414" tIns="45708" rIns="91414" bIns="45708" rtlCol="0" anchor="ctr"/>
          <a:lstStyle>
            <a:lvl1pPr algn="r">
              <a:defRPr sz="888">
                <a:solidFill>
                  <a:schemeClr val="bg1"/>
                </a:solidFill>
                <a:latin typeface="Arial"/>
                <a:cs typeface="Arial"/>
              </a:defRPr>
            </a:lvl1pPr>
          </a:lstStyle>
          <a:p>
            <a:fld id="{8D3AAEB2-345D-554A-AD76-9EDD8D44A8BA}" type="slidenum">
              <a:rPr lang="en-US" smtClean="0"/>
              <a:pPr/>
              <a:t>‹#›</a:t>
            </a:fld>
            <a:endParaRPr lang="en-US"/>
          </a:p>
        </p:txBody>
      </p:sp>
      <p:sp>
        <p:nvSpPr>
          <p:cNvPr id="4" name="Footer Placeholder 4">
            <a:extLst>
              <a:ext uri="{FF2B5EF4-FFF2-40B4-BE49-F238E27FC236}">
                <a16:creationId xmlns:a16="http://schemas.microsoft.com/office/drawing/2014/main" id="{D2177C44-67E4-D3BB-1644-4A99F262C74C}"/>
              </a:ext>
            </a:extLst>
          </p:cNvPr>
          <p:cNvSpPr txBox="1">
            <a:spLocks/>
          </p:cNvSpPr>
          <p:nvPr userDrawn="1"/>
        </p:nvSpPr>
        <p:spPr>
          <a:xfrm>
            <a:off x="0" y="7373389"/>
            <a:ext cx="15120709" cy="220576"/>
          </a:xfrm>
          <a:prstGeom prst="rect">
            <a:avLst/>
          </a:prstGeom>
        </p:spPr>
        <p:txBody>
          <a:bodyPr vert="horz" lIns="121878" tIns="60940" rIns="121878" bIns="60940" rtlCol="0" anchor="ctr"/>
          <a:lstStyle>
            <a:defPPr>
              <a:defRPr lang="en-US"/>
            </a:defPPr>
            <a:lvl1pPr marL="0" algn="l" defTabSz="1306266" rtl="0" eaLnBrk="1" latinLnBrk="0" hangingPunct="1">
              <a:defRPr lang="en-US" sz="1800" kern="1200" smtClean="0">
                <a:solidFill>
                  <a:srgbClr val="7F7F7F"/>
                </a:solidFill>
                <a:latin typeface="Arial"/>
                <a:ea typeface="+mn-ea"/>
                <a:cs typeface="Arial"/>
              </a:defRPr>
            </a:lvl1pPr>
            <a:lvl2pPr marL="1306266" algn="l" defTabSz="1306266" rtl="0" eaLnBrk="1" latinLnBrk="0" hangingPunct="1">
              <a:defRPr sz="5100" kern="1200">
                <a:solidFill>
                  <a:schemeClr val="tx1"/>
                </a:solidFill>
                <a:latin typeface="+mn-lt"/>
                <a:ea typeface="+mn-ea"/>
                <a:cs typeface="+mn-cs"/>
              </a:defRPr>
            </a:lvl2pPr>
            <a:lvl3pPr marL="2612532" algn="l" defTabSz="1306266" rtl="0" eaLnBrk="1" latinLnBrk="0" hangingPunct="1">
              <a:defRPr sz="5100" kern="1200">
                <a:solidFill>
                  <a:schemeClr val="tx1"/>
                </a:solidFill>
                <a:latin typeface="+mn-lt"/>
                <a:ea typeface="+mn-ea"/>
                <a:cs typeface="+mn-cs"/>
              </a:defRPr>
            </a:lvl3pPr>
            <a:lvl4pPr marL="3918798" algn="l" defTabSz="1306266" rtl="0" eaLnBrk="1" latinLnBrk="0" hangingPunct="1">
              <a:defRPr sz="5100" kern="1200">
                <a:solidFill>
                  <a:schemeClr val="tx1"/>
                </a:solidFill>
                <a:latin typeface="+mn-lt"/>
                <a:ea typeface="+mn-ea"/>
                <a:cs typeface="+mn-cs"/>
              </a:defRPr>
            </a:lvl4pPr>
            <a:lvl5pPr marL="5225064" algn="l" defTabSz="1306266" rtl="0" eaLnBrk="1" latinLnBrk="0" hangingPunct="1">
              <a:defRPr sz="5100" kern="1200">
                <a:solidFill>
                  <a:schemeClr val="tx1"/>
                </a:solidFill>
                <a:latin typeface="+mn-lt"/>
                <a:ea typeface="+mn-ea"/>
                <a:cs typeface="+mn-cs"/>
              </a:defRPr>
            </a:lvl5pPr>
            <a:lvl6pPr marL="6531331" algn="l" defTabSz="1306266" rtl="0" eaLnBrk="1" latinLnBrk="0" hangingPunct="1">
              <a:defRPr sz="5100" kern="1200">
                <a:solidFill>
                  <a:schemeClr val="tx1"/>
                </a:solidFill>
                <a:latin typeface="+mn-lt"/>
                <a:ea typeface="+mn-ea"/>
                <a:cs typeface="+mn-cs"/>
              </a:defRPr>
            </a:lvl6pPr>
            <a:lvl7pPr marL="7837597" algn="l" defTabSz="1306266" rtl="0" eaLnBrk="1" latinLnBrk="0" hangingPunct="1">
              <a:defRPr sz="5100" kern="1200">
                <a:solidFill>
                  <a:schemeClr val="tx1"/>
                </a:solidFill>
                <a:latin typeface="+mn-lt"/>
                <a:ea typeface="+mn-ea"/>
                <a:cs typeface="+mn-cs"/>
              </a:defRPr>
            </a:lvl7pPr>
            <a:lvl8pPr marL="9143863" algn="l" defTabSz="1306266" rtl="0" eaLnBrk="1" latinLnBrk="0" hangingPunct="1">
              <a:defRPr sz="5100" kern="1200">
                <a:solidFill>
                  <a:schemeClr val="tx1"/>
                </a:solidFill>
                <a:latin typeface="+mn-lt"/>
                <a:ea typeface="+mn-ea"/>
                <a:cs typeface="+mn-cs"/>
              </a:defRPr>
            </a:lvl8pPr>
            <a:lvl9pPr marL="10450129" algn="l" defTabSz="1306266" rtl="0" eaLnBrk="1" latinLnBrk="0" hangingPunct="1">
              <a:defRPr sz="5100" kern="1200">
                <a:solidFill>
                  <a:schemeClr val="tx1"/>
                </a:solidFill>
                <a:latin typeface="+mn-lt"/>
                <a:ea typeface="+mn-ea"/>
                <a:cs typeface="+mn-cs"/>
              </a:defRPr>
            </a:lvl9pPr>
          </a:lstStyle>
          <a:p>
            <a:pPr marL="0" marR="0" lvl="0" indent="0" algn="l" defTabSz="1567780" rtl="0" eaLnBrk="1" fontAlgn="auto" latinLnBrk="0" hangingPunct="1">
              <a:lnSpc>
                <a:spcPct val="100000"/>
              </a:lnSpc>
              <a:spcBef>
                <a:spcPts val="0"/>
              </a:spcBef>
              <a:spcAft>
                <a:spcPts val="0"/>
              </a:spcAft>
              <a:buClrTx/>
              <a:buSzTx/>
              <a:buFontTx/>
              <a:buNone/>
              <a:tabLst/>
              <a:defRPr/>
            </a:pPr>
            <a:r>
              <a:rPr lang="en-US" sz="700" b="1">
                <a:solidFill>
                  <a:schemeClr val="bg1"/>
                </a:solidFill>
              </a:rPr>
              <a:t>Confidential  |   Millennium Health logo is a service mark or registered service mark of Millennium Health, LLC or its subsidiaries in the United States and other countries. © 2025 Millennium Health, LLC</a:t>
            </a:r>
          </a:p>
        </p:txBody>
      </p:sp>
    </p:spTree>
    <p:extLst>
      <p:ext uri="{BB962C8B-B14F-4D97-AF65-F5344CB8AC3E}">
        <p14:creationId xmlns:p14="http://schemas.microsoft.com/office/powerpoint/2010/main" val="37184789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74" r:id="rId8"/>
    <p:sldLayoutId id="2147483669" r:id="rId9"/>
    <p:sldLayoutId id="2147483671" r:id="rId10"/>
    <p:sldLayoutId id="2147483672" r:id="rId11"/>
    <p:sldLayoutId id="2147483675" r:id="rId12"/>
    <p:sldLayoutId id="2147483673" r:id="rId13"/>
    <p:sldLayoutId id="2147483676" r:id="rId14"/>
  </p:sldLayoutIdLst>
  <p:hf hdr="0" ftr="0" dt="0"/>
  <p:txStyles>
    <p:titleStyle>
      <a:lvl1pPr algn="ctr" defTabSz="507625" rtl="0" eaLnBrk="1" latinLnBrk="0" hangingPunct="1">
        <a:spcBef>
          <a:spcPct val="0"/>
        </a:spcBef>
        <a:buNone/>
        <a:defRPr sz="3110" b="1" kern="1200">
          <a:solidFill>
            <a:schemeClr val="tx1"/>
          </a:solidFill>
          <a:latin typeface="Arial"/>
          <a:ea typeface="+mj-ea"/>
          <a:cs typeface="Arial"/>
        </a:defRPr>
      </a:lvl1pPr>
    </p:titleStyle>
    <p:bodyStyle>
      <a:lvl1pPr marL="380718" indent="-380718" algn="l" defTabSz="507625" rtl="0" eaLnBrk="1" latinLnBrk="0" hangingPunct="1">
        <a:spcBef>
          <a:spcPct val="20000"/>
        </a:spcBef>
        <a:buFont typeface="Wingdings" charset="2"/>
        <a:buChar char="§"/>
        <a:defRPr sz="1555" kern="1200">
          <a:solidFill>
            <a:schemeClr val="tx1"/>
          </a:solidFill>
          <a:latin typeface="Arial"/>
          <a:ea typeface="+mn-ea"/>
          <a:cs typeface="Arial"/>
        </a:defRPr>
      </a:lvl1pPr>
      <a:lvl2pPr marL="824889" indent="-317265" algn="l" defTabSz="507625" rtl="0" eaLnBrk="1" latinLnBrk="0" hangingPunct="1">
        <a:spcBef>
          <a:spcPct val="20000"/>
        </a:spcBef>
        <a:buFont typeface="Wingdings" charset="2"/>
        <a:buChar char="§"/>
        <a:defRPr sz="1555" kern="1200">
          <a:solidFill>
            <a:schemeClr val="tx1"/>
          </a:solidFill>
          <a:latin typeface="Arial"/>
          <a:ea typeface="+mn-ea"/>
          <a:cs typeface="Arial"/>
        </a:defRPr>
      </a:lvl2pPr>
      <a:lvl3pPr marL="1269062" indent="-253812" algn="l" defTabSz="507625" rtl="0" eaLnBrk="1" latinLnBrk="0" hangingPunct="1">
        <a:spcBef>
          <a:spcPct val="20000"/>
        </a:spcBef>
        <a:buFont typeface="Wingdings" charset="2"/>
        <a:buChar char="§"/>
        <a:defRPr sz="1555" kern="1200">
          <a:solidFill>
            <a:schemeClr val="tx1"/>
          </a:solidFill>
          <a:latin typeface="Arial"/>
          <a:ea typeface="+mn-ea"/>
          <a:cs typeface="Arial"/>
        </a:defRPr>
      </a:lvl3pPr>
      <a:lvl4pPr marL="1776687" indent="-253812" algn="l" defTabSz="507625" rtl="0" eaLnBrk="1" latinLnBrk="0" hangingPunct="1">
        <a:spcBef>
          <a:spcPct val="20000"/>
        </a:spcBef>
        <a:buFont typeface="Wingdings" charset="2"/>
        <a:buChar char="§"/>
        <a:defRPr sz="1555" kern="1200">
          <a:solidFill>
            <a:schemeClr val="tx1"/>
          </a:solidFill>
          <a:latin typeface="Arial"/>
          <a:ea typeface="+mn-ea"/>
          <a:cs typeface="Arial"/>
        </a:defRPr>
      </a:lvl4pPr>
      <a:lvl5pPr marL="2284312" indent="-253812" algn="l" defTabSz="507625" rtl="0" eaLnBrk="1" latinLnBrk="0" hangingPunct="1">
        <a:spcBef>
          <a:spcPct val="20000"/>
        </a:spcBef>
        <a:buFont typeface="Wingdings" charset="2"/>
        <a:buChar char="§"/>
        <a:defRPr sz="1555" kern="1200">
          <a:solidFill>
            <a:schemeClr val="tx1"/>
          </a:solidFill>
          <a:latin typeface="Arial"/>
          <a:ea typeface="+mn-ea"/>
          <a:cs typeface="Arial"/>
        </a:defRPr>
      </a:lvl5pPr>
      <a:lvl6pPr marL="2791936" indent="-253812" algn="l" defTabSz="507625" rtl="0" eaLnBrk="1" latinLnBrk="0" hangingPunct="1">
        <a:spcBef>
          <a:spcPct val="20000"/>
        </a:spcBef>
        <a:buFont typeface="Arial"/>
        <a:buChar char="•"/>
        <a:defRPr sz="2221" kern="1200">
          <a:solidFill>
            <a:schemeClr val="tx1"/>
          </a:solidFill>
          <a:latin typeface="+mn-lt"/>
          <a:ea typeface="+mn-ea"/>
          <a:cs typeface="+mn-cs"/>
        </a:defRPr>
      </a:lvl6pPr>
      <a:lvl7pPr marL="3299562" indent="-253812" algn="l" defTabSz="507625" rtl="0" eaLnBrk="1" latinLnBrk="0" hangingPunct="1">
        <a:spcBef>
          <a:spcPct val="20000"/>
        </a:spcBef>
        <a:buFont typeface="Arial"/>
        <a:buChar char="•"/>
        <a:defRPr sz="2221" kern="1200">
          <a:solidFill>
            <a:schemeClr val="tx1"/>
          </a:solidFill>
          <a:latin typeface="+mn-lt"/>
          <a:ea typeface="+mn-ea"/>
          <a:cs typeface="+mn-cs"/>
        </a:defRPr>
      </a:lvl7pPr>
      <a:lvl8pPr marL="3807186" indent="-253812" algn="l" defTabSz="507625" rtl="0" eaLnBrk="1" latinLnBrk="0" hangingPunct="1">
        <a:spcBef>
          <a:spcPct val="20000"/>
        </a:spcBef>
        <a:buFont typeface="Arial"/>
        <a:buChar char="•"/>
        <a:defRPr sz="2221" kern="1200">
          <a:solidFill>
            <a:schemeClr val="tx1"/>
          </a:solidFill>
          <a:latin typeface="+mn-lt"/>
          <a:ea typeface="+mn-ea"/>
          <a:cs typeface="+mn-cs"/>
        </a:defRPr>
      </a:lvl8pPr>
      <a:lvl9pPr marL="4314811" indent="-253812" algn="l" defTabSz="507625" rtl="0" eaLnBrk="1" latinLnBrk="0" hangingPunct="1">
        <a:spcBef>
          <a:spcPct val="20000"/>
        </a:spcBef>
        <a:buFont typeface="Arial"/>
        <a:buChar char="•"/>
        <a:defRPr sz="2221" kern="1200">
          <a:solidFill>
            <a:schemeClr val="tx1"/>
          </a:solidFill>
          <a:latin typeface="+mn-lt"/>
          <a:ea typeface="+mn-ea"/>
          <a:cs typeface="+mn-cs"/>
        </a:defRPr>
      </a:lvl9pPr>
    </p:bodyStyle>
    <p:otherStyle>
      <a:defPPr>
        <a:defRPr lang="en-US"/>
      </a:defPPr>
      <a:lvl1pPr marL="0" algn="l" defTabSz="507625" rtl="0" eaLnBrk="1" latinLnBrk="0" hangingPunct="1">
        <a:defRPr sz="1999" kern="1200">
          <a:solidFill>
            <a:schemeClr val="tx1"/>
          </a:solidFill>
          <a:latin typeface="+mn-lt"/>
          <a:ea typeface="+mn-ea"/>
          <a:cs typeface="+mn-cs"/>
        </a:defRPr>
      </a:lvl1pPr>
      <a:lvl2pPr marL="507625" algn="l" defTabSz="507625" rtl="0" eaLnBrk="1" latinLnBrk="0" hangingPunct="1">
        <a:defRPr sz="1999" kern="1200">
          <a:solidFill>
            <a:schemeClr val="tx1"/>
          </a:solidFill>
          <a:latin typeface="+mn-lt"/>
          <a:ea typeface="+mn-ea"/>
          <a:cs typeface="+mn-cs"/>
        </a:defRPr>
      </a:lvl2pPr>
      <a:lvl3pPr marL="1015249" algn="l" defTabSz="507625" rtl="0" eaLnBrk="1" latinLnBrk="0" hangingPunct="1">
        <a:defRPr sz="1999" kern="1200">
          <a:solidFill>
            <a:schemeClr val="tx1"/>
          </a:solidFill>
          <a:latin typeface="+mn-lt"/>
          <a:ea typeface="+mn-ea"/>
          <a:cs typeface="+mn-cs"/>
        </a:defRPr>
      </a:lvl3pPr>
      <a:lvl4pPr marL="1522875" algn="l" defTabSz="507625" rtl="0" eaLnBrk="1" latinLnBrk="0" hangingPunct="1">
        <a:defRPr sz="1999" kern="1200">
          <a:solidFill>
            <a:schemeClr val="tx1"/>
          </a:solidFill>
          <a:latin typeface="+mn-lt"/>
          <a:ea typeface="+mn-ea"/>
          <a:cs typeface="+mn-cs"/>
        </a:defRPr>
      </a:lvl4pPr>
      <a:lvl5pPr marL="2030499" algn="l" defTabSz="507625" rtl="0" eaLnBrk="1" latinLnBrk="0" hangingPunct="1">
        <a:defRPr sz="1999" kern="1200">
          <a:solidFill>
            <a:schemeClr val="tx1"/>
          </a:solidFill>
          <a:latin typeface="+mn-lt"/>
          <a:ea typeface="+mn-ea"/>
          <a:cs typeface="+mn-cs"/>
        </a:defRPr>
      </a:lvl5pPr>
      <a:lvl6pPr marL="2538124" algn="l" defTabSz="507625" rtl="0" eaLnBrk="1" latinLnBrk="0" hangingPunct="1">
        <a:defRPr sz="1999" kern="1200">
          <a:solidFill>
            <a:schemeClr val="tx1"/>
          </a:solidFill>
          <a:latin typeface="+mn-lt"/>
          <a:ea typeface="+mn-ea"/>
          <a:cs typeface="+mn-cs"/>
        </a:defRPr>
      </a:lvl6pPr>
      <a:lvl7pPr marL="3045749" algn="l" defTabSz="507625" rtl="0" eaLnBrk="1" latinLnBrk="0" hangingPunct="1">
        <a:defRPr sz="1999" kern="1200">
          <a:solidFill>
            <a:schemeClr val="tx1"/>
          </a:solidFill>
          <a:latin typeface="+mn-lt"/>
          <a:ea typeface="+mn-ea"/>
          <a:cs typeface="+mn-cs"/>
        </a:defRPr>
      </a:lvl7pPr>
      <a:lvl8pPr marL="3553375" algn="l" defTabSz="507625" rtl="0" eaLnBrk="1" latinLnBrk="0" hangingPunct="1">
        <a:defRPr sz="1999" kern="1200">
          <a:solidFill>
            <a:schemeClr val="tx1"/>
          </a:solidFill>
          <a:latin typeface="+mn-lt"/>
          <a:ea typeface="+mn-ea"/>
          <a:cs typeface="+mn-cs"/>
        </a:defRPr>
      </a:lvl8pPr>
      <a:lvl9pPr marL="4060999" algn="l" defTabSz="507625" rtl="0" eaLnBrk="1" latinLnBrk="0" hangingPunct="1">
        <a:defRPr sz="19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99" userDrawn="1">
          <p15:clr>
            <a:srgbClr val="F26B43"/>
          </p15:clr>
        </p15:guide>
        <p15:guide id="2" pos="4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millenniumhealth.com/signalsreport/"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llenniumhealth.com/signalsreport/" TargetMode="Externa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llenniumhealth.com/signalsreport/" TargetMode="External"/><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millenniumhealth.com/signalsreport/"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millenniumhealth.com/signalsrepor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illenniumhealth.com/signalsreport/"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1B_3CF2062A.xml"/><Relationship Id="rId1" Type="http://schemas.openxmlformats.org/officeDocument/2006/relationships/slideLayout" Target="../slideLayouts/slideLayout5.xml"/><Relationship Id="rId5" Type="http://schemas.openxmlformats.org/officeDocument/2006/relationships/hyperlink" Target="https://www.millenniumhealth.com/signalsreport/"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62C14-146C-7846-8343-F5ED97CE6438}"/>
              </a:ext>
            </a:extLst>
          </p:cNvPr>
          <p:cNvSpPr>
            <a:spLocks noGrp="1"/>
          </p:cNvSpPr>
          <p:nvPr>
            <p:ph type="title"/>
          </p:nvPr>
        </p:nvSpPr>
        <p:spPr/>
        <p:txBody>
          <a:bodyPr>
            <a:normAutofit/>
          </a:bodyPr>
          <a:lstStyle/>
          <a:p>
            <a:r>
              <a:rPr lang="en-US" sz="3600" dirty="0">
                <a:solidFill>
                  <a:srgbClr val="000000"/>
                </a:solidFill>
              </a:rPr>
              <a:t>Shifting Tides: The Continued Evolution of the “Fourth Wave” of America’s Overdose Crisis</a:t>
            </a:r>
            <a:br>
              <a:rPr lang="en-US" sz="3600" b="0" dirty="0">
                <a:solidFill>
                  <a:schemeClr val="tx1">
                    <a:lumMod val="50000"/>
                  </a:schemeClr>
                </a:solidFill>
              </a:rPr>
            </a:br>
            <a:r>
              <a:rPr lang="en-US" sz="3600" dirty="0">
                <a:solidFill>
                  <a:srgbClr val="F57F29"/>
                </a:solidFill>
              </a:rPr>
              <a:t>Millennium Health Signals Report™</a:t>
            </a:r>
            <a:br>
              <a:rPr lang="en-US" sz="3600" dirty="0">
                <a:solidFill>
                  <a:srgbClr val="F57F29"/>
                </a:solidFill>
              </a:rPr>
            </a:br>
            <a:endParaRPr lang="en-US" sz="3600" dirty="0">
              <a:solidFill>
                <a:srgbClr val="F57F29"/>
              </a:solidFill>
            </a:endParaRPr>
          </a:p>
        </p:txBody>
      </p:sp>
      <p:sp>
        <p:nvSpPr>
          <p:cNvPr id="4" name="Content Placeholder 3">
            <a:extLst>
              <a:ext uri="{FF2B5EF4-FFF2-40B4-BE49-F238E27FC236}">
                <a16:creationId xmlns:a16="http://schemas.microsoft.com/office/drawing/2014/main" id="{E2AB3B27-B0CA-1442-9486-1D5CF70EF5A0}"/>
              </a:ext>
            </a:extLst>
          </p:cNvPr>
          <p:cNvSpPr>
            <a:spLocks noGrp="1"/>
          </p:cNvSpPr>
          <p:nvPr>
            <p:ph type="body" sz="quarter" idx="13"/>
          </p:nvPr>
        </p:nvSpPr>
        <p:spPr/>
        <p:txBody>
          <a:bodyPr>
            <a:normAutofit/>
          </a:bodyPr>
          <a:lstStyle/>
          <a:p>
            <a:r>
              <a:rPr lang="en-US" dirty="0"/>
              <a:t>Kelly L. Olson, Ph.D.</a:t>
            </a:r>
          </a:p>
          <a:p>
            <a:r>
              <a:rPr lang="en-US" dirty="0"/>
              <a:t>Director, Clinical Affairs</a:t>
            </a:r>
          </a:p>
          <a:p>
            <a:r>
              <a:rPr lang="en-US" dirty="0"/>
              <a:t>Millennium Health</a:t>
            </a:r>
          </a:p>
        </p:txBody>
      </p:sp>
    </p:spTree>
    <p:extLst>
      <p:ext uri="{BB962C8B-B14F-4D97-AF65-F5344CB8AC3E}">
        <p14:creationId xmlns:p14="http://schemas.microsoft.com/office/powerpoint/2010/main" val="380492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26BA2-EBA5-E3DE-BE83-F546F88DE258}"/>
              </a:ext>
            </a:extLst>
          </p:cNvPr>
          <p:cNvSpPr>
            <a:spLocks noGrp="1"/>
          </p:cNvSpPr>
          <p:nvPr>
            <p:ph type="title"/>
          </p:nvPr>
        </p:nvSpPr>
        <p:spPr>
          <a:xfrm>
            <a:off x="348585" y="45975"/>
            <a:ext cx="7637428" cy="1269471"/>
          </a:xfrm>
        </p:spPr>
        <p:txBody>
          <a:bodyPr/>
          <a:lstStyle/>
          <a:p>
            <a:pPr algn="l"/>
            <a:r>
              <a:rPr lang="en-US" dirty="0"/>
              <a:t>Stimulant Co-Use: </a:t>
            </a:r>
            <a:br>
              <a:rPr lang="en-US" dirty="0"/>
            </a:br>
            <a:r>
              <a:rPr lang="en-US" dirty="0"/>
              <a:t>Consequences and Clinical Challenges</a:t>
            </a:r>
          </a:p>
        </p:txBody>
      </p:sp>
      <p:sp>
        <p:nvSpPr>
          <p:cNvPr id="5" name="Content Placeholder 4">
            <a:extLst>
              <a:ext uri="{FF2B5EF4-FFF2-40B4-BE49-F238E27FC236}">
                <a16:creationId xmlns:a16="http://schemas.microsoft.com/office/drawing/2014/main" id="{DAADA912-C909-FCD5-CC9E-01334AE8E639}"/>
              </a:ext>
            </a:extLst>
          </p:cNvPr>
          <p:cNvSpPr>
            <a:spLocks noGrp="1"/>
          </p:cNvSpPr>
          <p:nvPr>
            <p:ph idx="1"/>
          </p:nvPr>
        </p:nvSpPr>
        <p:spPr>
          <a:xfrm>
            <a:off x="219705" y="1465085"/>
            <a:ext cx="9144632" cy="4686657"/>
          </a:xfrm>
        </p:spPr>
        <p:txBody>
          <a:bodyPr>
            <a:normAutofit/>
          </a:bodyPr>
          <a:lstStyle/>
          <a:p>
            <a:pPr>
              <a:spcAft>
                <a:spcPts val="250"/>
              </a:spcAft>
            </a:pPr>
            <a:r>
              <a:rPr lang="en-US" sz="2400" dirty="0"/>
              <a:t>Stimulant use is associated with many negative health consequences</a:t>
            </a:r>
            <a:r>
              <a:rPr lang="en-US" sz="2400" baseline="30000" dirty="0"/>
              <a:t>1,2</a:t>
            </a:r>
          </a:p>
          <a:p>
            <a:pPr lvl="1">
              <a:spcBef>
                <a:spcPts val="250"/>
              </a:spcBef>
            </a:pPr>
            <a:r>
              <a:rPr lang="en-US" sz="2400" dirty="0"/>
              <a:t>Cardiovascular events (stroke, heart attack)</a:t>
            </a:r>
          </a:p>
          <a:p>
            <a:pPr lvl="1">
              <a:spcBef>
                <a:spcPts val="250"/>
              </a:spcBef>
            </a:pPr>
            <a:r>
              <a:rPr lang="en-US" sz="2400" dirty="0"/>
              <a:t>Psychiatric symptoms (mood disturbances, psychosis)</a:t>
            </a:r>
            <a:r>
              <a:rPr lang="en-US" sz="2400" baseline="30000" dirty="0"/>
              <a:t>3</a:t>
            </a:r>
          </a:p>
          <a:p>
            <a:pPr lvl="1">
              <a:spcBef>
                <a:spcPts val="250"/>
              </a:spcBef>
            </a:pPr>
            <a:r>
              <a:rPr lang="en-US" sz="2400" dirty="0"/>
              <a:t>Increased infectious disease risk (HIV, hepatitis C)</a:t>
            </a:r>
            <a:r>
              <a:rPr lang="en-US" sz="2400" baseline="30000" dirty="0"/>
              <a:t>4</a:t>
            </a:r>
            <a:endParaRPr lang="en-US" sz="2400" dirty="0"/>
          </a:p>
          <a:p>
            <a:pPr lvl="1">
              <a:spcBef>
                <a:spcPts val="250"/>
              </a:spcBef>
              <a:spcAft>
                <a:spcPts val="1000"/>
              </a:spcAft>
            </a:pPr>
            <a:r>
              <a:rPr lang="en-US" sz="2400" dirty="0"/>
              <a:t>Increased ED and acute care utilization</a:t>
            </a:r>
            <a:r>
              <a:rPr lang="en-US" sz="2400" baseline="30000" dirty="0"/>
              <a:t>5</a:t>
            </a:r>
            <a:endParaRPr lang="en-US" sz="2400" dirty="0"/>
          </a:p>
          <a:p>
            <a:pPr>
              <a:spcAft>
                <a:spcPts val="1000"/>
              </a:spcAft>
            </a:pPr>
            <a:r>
              <a:rPr lang="en-US" sz="2400" dirty="0"/>
              <a:t>There are no FDA-approved medications for stimulant use disorder and no overdose reversal agents</a:t>
            </a:r>
            <a:r>
              <a:rPr lang="en-US" sz="2400" baseline="30000" dirty="0"/>
              <a:t>6</a:t>
            </a:r>
            <a:endParaRPr lang="en-US" sz="2400" dirty="0"/>
          </a:p>
          <a:p>
            <a:pPr>
              <a:spcAft>
                <a:spcPts val="1000"/>
              </a:spcAft>
            </a:pPr>
            <a:r>
              <a:rPr lang="en-US" sz="2400" dirty="0"/>
              <a:t>We’ve seen recent progress on contingency management,</a:t>
            </a:r>
            <a:r>
              <a:rPr lang="en-US" sz="2400" baseline="30000" dirty="0"/>
              <a:t>7</a:t>
            </a:r>
            <a:r>
              <a:rPr lang="en-US" sz="2400" dirty="0"/>
              <a:t> but implementation and reimbursement challenges remain</a:t>
            </a:r>
          </a:p>
        </p:txBody>
      </p:sp>
      <p:sp>
        <p:nvSpPr>
          <p:cNvPr id="3" name="Slide Number Placeholder 2">
            <a:extLst>
              <a:ext uri="{FF2B5EF4-FFF2-40B4-BE49-F238E27FC236}">
                <a16:creationId xmlns:a16="http://schemas.microsoft.com/office/drawing/2014/main" id="{FDB844B8-172F-10CB-FFE5-4C1902D52302}"/>
              </a:ext>
            </a:extLst>
          </p:cNvPr>
          <p:cNvSpPr>
            <a:spLocks noGrp="1"/>
          </p:cNvSpPr>
          <p:nvPr>
            <p:ph type="sldNum" sz="quarter" idx="12"/>
          </p:nvPr>
        </p:nvSpPr>
        <p:spPr/>
        <p:txBody>
          <a:bodyPr/>
          <a:lstStyle/>
          <a:p>
            <a:fld id="{91EC678D-754A-5D4E-895F-208DAB21A835}" type="slidenum">
              <a:rPr lang="en-US" smtClean="0"/>
              <a:t>10</a:t>
            </a:fld>
            <a:endParaRPr lang="en-US"/>
          </a:p>
        </p:txBody>
      </p:sp>
      <p:sp>
        <p:nvSpPr>
          <p:cNvPr id="2" name="TextBox 1">
            <a:extLst>
              <a:ext uri="{FF2B5EF4-FFF2-40B4-BE49-F238E27FC236}">
                <a16:creationId xmlns:a16="http://schemas.microsoft.com/office/drawing/2014/main" id="{21B1F13F-02AF-C8ED-5469-A5FC4374699C}"/>
              </a:ext>
            </a:extLst>
          </p:cNvPr>
          <p:cNvSpPr txBox="1"/>
          <p:nvPr/>
        </p:nvSpPr>
        <p:spPr>
          <a:xfrm>
            <a:off x="121185" y="6266858"/>
            <a:ext cx="12933803" cy="1200329"/>
          </a:xfrm>
          <a:prstGeom prst="rect">
            <a:avLst/>
          </a:prstGeom>
          <a:noFill/>
        </p:spPr>
        <p:txBody>
          <a:bodyPr wrap="square" rtlCol="0">
            <a:spAutoFit/>
          </a:bodyPr>
          <a:lstStyle/>
          <a:p>
            <a:pPr marL="95235" indent="-95235">
              <a:buFont typeface="+mj-lt"/>
              <a:buAutoNum type="arabicPeriod"/>
            </a:pPr>
            <a:r>
              <a:rPr lang="en-US" sz="800" dirty="0">
                <a:solidFill>
                  <a:srgbClr val="403F41"/>
                </a:solidFill>
              </a:rPr>
              <a:t>Coffin PO, Suen LW. Methamphetamine Toxicities and Clinical Management. NEJM Evidence. 2023;2:12. doi:10.1056/EVIDra2300160</a:t>
            </a:r>
          </a:p>
          <a:p>
            <a:pPr marL="95235" indent="-95235">
              <a:buFont typeface="+mj-lt"/>
              <a:buAutoNum type="arabicPeriod"/>
            </a:pPr>
            <a:r>
              <a:rPr lang="en-US" sz="800" dirty="0">
                <a:solidFill>
                  <a:srgbClr val="403F41"/>
                </a:solidFill>
              </a:rPr>
              <a:t>Rubin RB, </a:t>
            </a:r>
            <a:r>
              <a:rPr lang="en-US" sz="800" dirty="0" err="1">
                <a:solidFill>
                  <a:srgbClr val="403F41"/>
                </a:solidFill>
              </a:rPr>
              <a:t>Neugarten</a:t>
            </a:r>
            <a:r>
              <a:rPr lang="en-US" sz="800" dirty="0">
                <a:solidFill>
                  <a:srgbClr val="403F41"/>
                </a:solidFill>
              </a:rPr>
              <a:t> J. Medical complications of cocaine: changes in pattern of use and spectrum of complications. J </a:t>
            </a:r>
            <a:r>
              <a:rPr lang="en-US" sz="800" dirty="0" err="1">
                <a:solidFill>
                  <a:srgbClr val="403F41"/>
                </a:solidFill>
              </a:rPr>
              <a:t>Toxicol</a:t>
            </a:r>
            <a:r>
              <a:rPr lang="en-US" sz="800" dirty="0">
                <a:solidFill>
                  <a:srgbClr val="403F41"/>
                </a:solidFill>
              </a:rPr>
              <a:t> Clin </a:t>
            </a:r>
            <a:r>
              <a:rPr lang="en-US" sz="800" dirty="0" err="1">
                <a:solidFill>
                  <a:srgbClr val="403F41"/>
                </a:solidFill>
              </a:rPr>
              <a:t>Toxicol</a:t>
            </a:r>
            <a:r>
              <a:rPr lang="en-US" sz="800" dirty="0">
                <a:solidFill>
                  <a:srgbClr val="403F41"/>
                </a:solidFill>
              </a:rPr>
              <a:t>. 1992;30(1):1-12. doi:10.3109/15563659208994441</a:t>
            </a:r>
          </a:p>
          <a:p>
            <a:pPr marL="95235" indent="-95235">
              <a:buFont typeface="+mj-lt"/>
              <a:buAutoNum type="arabicPeriod"/>
            </a:pPr>
            <a:r>
              <a:rPr lang="en-US" sz="800" dirty="0">
                <a:solidFill>
                  <a:srgbClr val="403F41"/>
                </a:solidFill>
              </a:rPr>
              <a:t>Yang M, Yang C, Liu T, London ED. Methamphetamine-associated psychosis: links to drug use characteristics and similarity to primary psychosis. Int J Psychiatry Clin </a:t>
            </a:r>
            <a:r>
              <a:rPr lang="en-US" sz="800" dirty="0" err="1">
                <a:solidFill>
                  <a:srgbClr val="403F41"/>
                </a:solidFill>
              </a:rPr>
              <a:t>Pract</a:t>
            </a:r>
            <a:r>
              <a:rPr lang="en-US" sz="800" dirty="0">
                <a:solidFill>
                  <a:srgbClr val="403F41"/>
                </a:solidFill>
              </a:rPr>
              <a:t>. 2020;24(1):31-37. doi:10.1080/13651501.2019.1676451</a:t>
            </a:r>
          </a:p>
          <a:p>
            <a:pPr marL="95235" indent="-95235">
              <a:buFont typeface="+mj-lt"/>
              <a:buAutoNum type="arabicPeriod"/>
            </a:pPr>
            <a:r>
              <a:rPr lang="en-US" sz="800" dirty="0">
                <a:solidFill>
                  <a:srgbClr val="403F41"/>
                </a:solidFill>
              </a:rPr>
              <a:t>Bach P, Ti L. Hepatitis C and Stimulant Use Disorder: Challenges and Opportunities. Clin Infect Dis. 2020;71(11):3009. doi:10.1093/</a:t>
            </a:r>
            <a:r>
              <a:rPr lang="en-US" sz="800" dirty="0" err="1">
                <a:solidFill>
                  <a:srgbClr val="403F41"/>
                </a:solidFill>
              </a:rPr>
              <a:t>cid</a:t>
            </a:r>
            <a:r>
              <a:rPr lang="en-US" sz="800" dirty="0">
                <a:solidFill>
                  <a:srgbClr val="403F41"/>
                </a:solidFill>
              </a:rPr>
              <a:t>/ciaa249</a:t>
            </a:r>
          </a:p>
          <a:p>
            <a:pPr marL="95235" indent="-95235">
              <a:buFont typeface="+mj-lt"/>
              <a:buAutoNum type="arabicPeriod"/>
            </a:pPr>
            <a:r>
              <a:rPr lang="en-US" sz="800" dirty="0">
                <a:solidFill>
                  <a:srgbClr val="403F41"/>
                </a:solidFill>
              </a:rPr>
              <a:t>Zito MF, Fei Z, Zhu Y, Clingan SE, Marder SR, Mooney LJ. Psychosis among individuals with methamphetamine use disorder is associated with elevated rates of hospitalizations and emergency department visits across an academic health care system. J </a:t>
            </a:r>
            <a:r>
              <a:rPr lang="en-US" sz="800" dirty="0" err="1">
                <a:solidFill>
                  <a:srgbClr val="403F41"/>
                </a:solidFill>
              </a:rPr>
              <a:t>Subst</a:t>
            </a:r>
            <a:r>
              <a:rPr lang="en-US" sz="800" dirty="0">
                <a:solidFill>
                  <a:srgbClr val="403F41"/>
                </a:solidFill>
              </a:rPr>
              <a:t> Use Addict Treat. 2023;151:209033. doi:10.1016/j.josat.2023.209033</a:t>
            </a:r>
          </a:p>
          <a:p>
            <a:pPr marL="95235" indent="-95235">
              <a:buFont typeface="+mj-lt"/>
              <a:buAutoNum type="arabicPeriod"/>
            </a:pPr>
            <a:r>
              <a:rPr lang="en-US" sz="800" dirty="0">
                <a:solidFill>
                  <a:srgbClr val="403F41"/>
                </a:solidFill>
              </a:rPr>
              <a:t>Liu MT. Pharmacotherapy treatment of stimulant use disorder. Ment Health Clin. 2021;11(6):347-357. Published 2021 Nov 8. doi:10.9740/mhc.2021.11.347</a:t>
            </a:r>
          </a:p>
          <a:p>
            <a:pPr marL="95235" indent="-95235">
              <a:buFont typeface="+mj-lt"/>
              <a:buAutoNum type="arabicPeriod"/>
            </a:pPr>
            <a:r>
              <a:rPr lang="en-US" sz="800" dirty="0">
                <a:solidFill>
                  <a:srgbClr val="403F41"/>
                </a:solidFill>
              </a:rPr>
              <a:t>Substance Abuse and Mental Health Services Administration (2025). Using SAMHSA Funds to Implement Evidence-Based Contingency Management Services (HHS Publication No. PEP24 06 001). https://www.samhsa.gov/resource/ebp/using-samhsa-funds-implement-evidence-based-contingency-management-services</a:t>
            </a:r>
          </a:p>
        </p:txBody>
      </p:sp>
      <p:pic>
        <p:nvPicPr>
          <p:cNvPr id="1026" name="Picture 2" descr="ambulance - american ambulance stock pictures, royalty-free photos &amp; images">
            <a:extLst>
              <a:ext uri="{FF2B5EF4-FFF2-40B4-BE49-F238E27FC236}">
                <a16:creationId xmlns:a16="http://schemas.microsoft.com/office/drawing/2014/main" id="{9DD90985-2C49-3363-6507-58BEC1847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9910" y="1211697"/>
            <a:ext cx="2651760" cy="17678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130B63D-F456-7AE3-0FF8-47A52651DB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7"/>
          <a:stretch/>
        </p:blipFill>
        <p:spPr bwMode="auto">
          <a:xfrm>
            <a:off x="9498605" y="2668624"/>
            <a:ext cx="2651760" cy="19354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0" name="Picture 6" descr="young african american woman doctor consulting european sad male patient in clinic interior, cropped - counselor and patient stock pictures, royalty-free photos &amp; images">
            <a:extLst>
              <a:ext uri="{FF2B5EF4-FFF2-40B4-BE49-F238E27FC236}">
                <a16:creationId xmlns:a16="http://schemas.microsoft.com/office/drawing/2014/main" id="{CBA8D86E-FCE4-E481-C702-C26519AB2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703" y="4256199"/>
            <a:ext cx="2651760" cy="17678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750"/>
                                        <p:tgtEl>
                                          <p:spTgt spid="5">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750"/>
                                        <p:tgtEl>
                                          <p:spTgt spid="5">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750"/>
                                        <p:tgtEl>
                                          <p:spTgt spid="5">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750"/>
                                        <p:tgtEl>
                                          <p:spTgt spid="5">
                                            <p:txEl>
                                              <p:pRg st="4" end="4"/>
                                            </p:txEl>
                                          </p:spTgt>
                                        </p:tgtEl>
                                      </p:cBhvr>
                                    </p:animEffect>
                                  </p:childTnLst>
                                </p:cTn>
                              </p:par>
                            </p:childTnLst>
                          </p:cTn>
                        </p:par>
                        <p:par>
                          <p:cTn id="20" fill="hold">
                            <p:stCondLst>
                              <p:cond delay="1250"/>
                            </p:stCondLst>
                            <p:childTnLst>
                              <p:par>
                                <p:cTn id="21" presetID="42" presetClass="entr" presetSubtype="0" fill="hold" nodeType="afterEffect">
                                  <p:stCondLst>
                                    <p:cond delay="25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25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childTnLst>
                          </p:cTn>
                        </p:par>
                        <p:par>
                          <p:cTn id="40" fill="hold">
                            <p:stCondLst>
                              <p:cond delay="500"/>
                            </p:stCondLst>
                            <p:childTnLst>
                              <p:par>
                                <p:cTn id="41" presetID="42" presetClass="entr" presetSubtype="0" fill="hold" nodeType="afterEffect">
                                  <p:stCondLst>
                                    <p:cond delay="25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anim calcmode="lin" valueType="num">
                                      <p:cBhvr>
                                        <p:cTn id="44" dur="1000" fill="hold"/>
                                        <p:tgtEl>
                                          <p:spTgt spid="1030"/>
                                        </p:tgtEl>
                                        <p:attrNameLst>
                                          <p:attrName>ppt_x</p:attrName>
                                        </p:attrNameLst>
                                      </p:cBhvr>
                                      <p:tavLst>
                                        <p:tav tm="0">
                                          <p:val>
                                            <p:strVal val="#ppt_x"/>
                                          </p:val>
                                        </p:tav>
                                        <p:tav tm="100000">
                                          <p:val>
                                            <p:strVal val="#ppt_x"/>
                                          </p:val>
                                        </p:tav>
                                      </p:tavLst>
                                    </p:anim>
                                    <p:anim calcmode="lin" valueType="num">
                                      <p:cBhvr>
                                        <p:cTn id="4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9E17C-23B2-7EAE-FA45-682E7801A30F}"/>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F2D533C0-96F6-DB05-E0D5-719A8C91E36D}"/>
              </a:ext>
            </a:extLst>
          </p:cNvPr>
          <p:cNvGrpSpPr>
            <a:grpSpLocks noChangeAspect="1"/>
          </p:cNvGrpSpPr>
          <p:nvPr/>
        </p:nvGrpSpPr>
        <p:grpSpPr>
          <a:xfrm>
            <a:off x="1841420" y="225092"/>
            <a:ext cx="8893584" cy="6769531"/>
            <a:chOff x="1906089" y="84907"/>
            <a:chExt cx="8379823" cy="6378473"/>
          </a:xfrm>
        </p:grpSpPr>
        <p:sp>
          <p:nvSpPr>
            <p:cNvPr id="6" name="Rectangle 5">
              <a:extLst>
                <a:ext uri="{FF2B5EF4-FFF2-40B4-BE49-F238E27FC236}">
                  <a16:creationId xmlns:a16="http://schemas.microsoft.com/office/drawing/2014/main" id="{A75A402C-3C58-365D-20C1-68487FC02F68}"/>
                </a:ext>
              </a:extLst>
            </p:cNvPr>
            <p:cNvSpPr/>
            <p:nvPr/>
          </p:nvSpPr>
          <p:spPr>
            <a:xfrm>
              <a:off x="1906089" y="84907"/>
              <a:ext cx="8379823" cy="6378473"/>
            </a:xfrm>
            <a:prstGeom prst="rect">
              <a:avLst/>
            </a:prstGeom>
            <a:solidFill>
              <a:srgbClr val="D5E8F5"/>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6"/>
            </a:p>
          </p:txBody>
        </p:sp>
        <p:pic>
          <p:nvPicPr>
            <p:cNvPr id="5" name="Picture 4">
              <a:extLst>
                <a:ext uri="{FF2B5EF4-FFF2-40B4-BE49-F238E27FC236}">
                  <a16:creationId xmlns:a16="http://schemas.microsoft.com/office/drawing/2014/main" id="{2C33D9BB-F35C-E2D6-E2F0-1DE47EB864BF}"/>
                </a:ext>
              </a:extLst>
            </p:cNvPr>
            <p:cNvPicPr>
              <a:picLocks noChangeAspect="1"/>
            </p:cNvPicPr>
            <p:nvPr/>
          </p:nvPicPr>
          <p:blipFill>
            <a:blip r:embed="rId2"/>
            <a:srcRect r="95560"/>
            <a:stretch/>
          </p:blipFill>
          <p:spPr>
            <a:xfrm>
              <a:off x="3037126" y="791320"/>
              <a:ext cx="507460" cy="5652467"/>
            </a:xfrm>
            <a:prstGeom prst="rect">
              <a:avLst/>
            </a:prstGeom>
          </p:spPr>
        </p:pic>
        <p:sp>
          <p:nvSpPr>
            <p:cNvPr id="8" name="TextBox 7">
              <a:extLst>
                <a:ext uri="{FF2B5EF4-FFF2-40B4-BE49-F238E27FC236}">
                  <a16:creationId xmlns:a16="http://schemas.microsoft.com/office/drawing/2014/main" id="{1DE9DAC9-8949-2921-8357-B28400608705}"/>
                </a:ext>
              </a:extLst>
            </p:cNvPr>
            <p:cNvSpPr txBox="1"/>
            <p:nvPr/>
          </p:nvSpPr>
          <p:spPr>
            <a:xfrm>
              <a:off x="1952898" y="111037"/>
              <a:ext cx="8281852" cy="639468"/>
            </a:xfrm>
            <a:prstGeom prst="rect">
              <a:avLst/>
            </a:prstGeom>
            <a:noFill/>
          </p:spPr>
          <p:txBody>
            <a:bodyPr wrap="square" rtlCol="0">
              <a:spAutoFit/>
            </a:bodyPr>
            <a:lstStyle/>
            <a:p>
              <a:pPr algn="ctr"/>
              <a:r>
                <a:rPr lang="en-US" sz="1666" b="1" i="1">
                  <a:solidFill>
                    <a:srgbClr val="395168"/>
                  </a:solidFill>
                  <a:latin typeface="+mj-lt"/>
                </a:rPr>
                <a:t>Figure 2. Co-Detection of Heroin and Prescription Opioids </a:t>
              </a:r>
            </a:p>
            <a:p>
              <a:pPr algn="ctr"/>
              <a:r>
                <a:rPr lang="en-US" sz="1666" b="1" i="1">
                  <a:solidFill>
                    <a:srgbClr val="395168"/>
                  </a:solidFill>
                  <a:latin typeface="+mj-lt"/>
                </a:rPr>
                <a:t>in the Population Using Fentanyl </a:t>
              </a:r>
              <a:endParaRPr lang="en-US" sz="1666">
                <a:latin typeface="+mj-lt"/>
              </a:endParaRPr>
            </a:p>
          </p:txBody>
        </p:sp>
        <p:pic>
          <p:nvPicPr>
            <p:cNvPr id="2" name="Picture 1">
              <a:extLst>
                <a:ext uri="{FF2B5EF4-FFF2-40B4-BE49-F238E27FC236}">
                  <a16:creationId xmlns:a16="http://schemas.microsoft.com/office/drawing/2014/main" id="{9FD9C347-EBA8-A333-CFD6-2B51E4892DAC}"/>
                </a:ext>
              </a:extLst>
            </p:cNvPr>
            <p:cNvPicPr>
              <a:picLocks noChangeAspect="1"/>
            </p:cNvPicPr>
            <p:nvPr/>
          </p:nvPicPr>
          <p:blipFill>
            <a:blip r:embed="rId2"/>
            <a:srcRect l="53786"/>
            <a:stretch/>
          </p:blipFill>
          <p:spPr>
            <a:xfrm>
              <a:off x="3507384" y="791636"/>
              <a:ext cx="5281759" cy="5652156"/>
            </a:xfrm>
            <a:prstGeom prst="rect">
              <a:avLst/>
            </a:prstGeom>
          </p:spPr>
        </p:pic>
      </p:grpSp>
      <p:sp>
        <p:nvSpPr>
          <p:cNvPr id="3" name="Slide Number Placeholder 2">
            <a:extLst>
              <a:ext uri="{FF2B5EF4-FFF2-40B4-BE49-F238E27FC236}">
                <a16:creationId xmlns:a16="http://schemas.microsoft.com/office/drawing/2014/main" id="{D2E6F3A2-255F-E297-8543-6F298805ADFB}"/>
              </a:ext>
            </a:extLst>
          </p:cNvPr>
          <p:cNvSpPr>
            <a:spLocks noGrp="1"/>
          </p:cNvSpPr>
          <p:nvPr>
            <p:ph type="sldNum" sz="quarter" idx="11"/>
          </p:nvPr>
        </p:nvSpPr>
        <p:spPr/>
        <p:txBody>
          <a:bodyPr/>
          <a:lstStyle/>
          <a:p>
            <a:fld id="{91EC678D-754A-5D4E-895F-208DAB21A835}" type="slidenum">
              <a:rPr lang="en-US" smtClean="0"/>
              <a:t>11</a:t>
            </a:fld>
            <a:endParaRPr lang="en-US"/>
          </a:p>
        </p:txBody>
      </p:sp>
      <p:sp>
        <p:nvSpPr>
          <p:cNvPr id="14" name="Double Bracket 13">
            <a:extLst>
              <a:ext uri="{FF2B5EF4-FFF2-40B4-BE49-F238E27FC236}">
                <a16:creationId xmlns:a16="http://schemas.microsoft.com/office/drawing/2014/main" id="{FCC6040F-C472-488B-4C25-A357BABB9519}"/>
              </a:ext>
            </a:extLst>
          </p:cNvPr>
          <p:cNvSpPr/>
          <p:nvPr/>
        </p:nvSpPr>
        <p:spPr>
          <a:xfrm>
            <a:off x="8523456" y="4352104"/>
            <a:ext cx="494968" cy="844392"/>
          </a:xfrm>
          <a:prstGeom prst="bracketPair">
            <a:avLst/>
          </a:prstGeom>
          <a:ln>
            <a:solidFill>
              <a:srgbClr val="EDE88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6"/>
          </a:p>
        </p:txBody>
      </p:sp>
      <p:sp>
        <p:nvSpPr>
          <p:cNvPr id="16" name="TextBox 15">
            <a:extLst>
              <a:ext uri="{FF2B5EF4-FFF2-40B4-BE49-F238E27FC236}">
                <a16:creationId xmlns:a16="http://schemas.microsoft.com/office/drawing/2014/main" id="{EF2DADA6-1175-E671-BCD1-6FF36094B910}"/>
              </a:ext>
            </a:extLst>
          </p:cNvPr>
          <p:cNvSpPr txBox="1"/>
          <p:nvPr/>
        </p:nvSpPr>
        <p:spPr>
          <a:xfrm>
            <a:off x="6770687" y="1985224"/>
            <a:ext cx="2330232" cy="2185214"/>
          </a:xfrm>
          <a:prstGeom prst="rect">
            <a:avLst/>
          </a:prstGeom>
          <a:noFill/>
        </p:spPr>
        <p:txBody>
          <a:bodyPr wrap="square" rtlCol="0">
            <a:spAutoFit/>
          </a:bodyPr>
          <a:lstStyle/>
          <a:p>
            <a:pPr algn="ctr"/>
            <a:r>
              <a:rPr lang="en-US" sz="2400" dirty="0"/>
              <a:t>Heroin co-use grew by almost</a:t>
            </a:r>
          </a:p>
          <a:p>
            <a:pPr algn="ctr"/>
            <a:r>
              <a:rPr lang="en-US" sz="4000" b="1" dirty="0"/>
              <a:t>18%</a:t>
            </a:r>
          </a:p>
          <a:p>
            <a:pPr algn="ctr"/>
            <a:r>
              <a:rPr lang="en-US" sz="2400" dirty="0"/>
              <a:t>from 2023 to 2024</a:t>
            </a:r>
          </a:p>
        </p:txBody>
      </p:sp>
      <p:sp>
        <p:nvSpPr>
          <p:cNvPr id="17" name="TextBox 16">
            <a:extLst>
              <a:ext uri="{FF2B5EF4-FFF2-40B4-BE49-F238E27FC236}">
                <a16:creationId xmlns:a16="http://schemas.microsoft.com/office/drawing/2014/main" id="{D9E2D5AC-2566-5808-6411-7971B0B5515C}"/>
              </a:ext>
            </a:extLst>
          </p:cNvPr>
          <p:cNvSpPr txBox="1"/>
          <p:nvPr/>
        </p:nvSpPr>
        <p:spPr>
          <a:xfrm>
            <a:off x="9280173" y="4599957"/>
            <a:ext cx="730770" cy="348685"/>
          </a:xfrm>
          <a:prstGeom prst="rect">
            <a:avLst/>
          </a:prstGeom>
          <a:noFill/>
        </p:spPr>
        <p:txBody>
          <a:bodyPr wrap="square" rtlCol="0">
            <a:spAutoFit/>
          </a:bodyPr>
          <a:lstStyle/>
          <a:p>
            <a:pPr algn="ctr"/>
            <a:r>
              <a:rPr lang="en-US" sz="1666" dirty="0"/>
              <a:t>&gt;23%</a:t>
            </a:r>
          </a:p>
        </p:txBody>
      </p:sp>
      <p:sp>
        <p:nvSpPr>
          <p:cNvPr id="4" name="TextBox 3">
            <a:extLst>
              <a:ext uri="{FF2B5EF4-FFF2-40B4-BE49-F238E27FC236}">
                <a16:creationId xmlns:a16="http://schemas.microsoft.com/office/drawing/2014/main" id="{0D6A5D80-C53D-7B1F-0454-F691269BB728}"/>
              </a:ext>
            </a:extLst>
          </p:cNvPr>
          <p:cNvSpPr txBox="1"/>
          <p:nvPr/>
        </p:nvSpPr>
        <p:spPr>
          <a:xfrm>
            <a:off x="88135" y="7176289"/>
            <a:ext cx="11030867" cy="215444"/>
          </a:xfrm>
          <a:prstGeom prst="rect">
            <a:avLst/>
          </a:prstGeom>
          <a:noFill/>
        </p:spPr>
        <p:txBody>
          <a:bodyPr wrap="square" rtlCol="0">
            <a:spAutoFit/>
          </a:bodyPr>
          <a:lstStyle/>
          <a:p>
            <a:pPr marL="174625" indent="-168275">
              <a:buFont typeface="+mj-lt"/>
              <a:buAutoNum type="arabicPeriod"/>
            </a:pPr>
            <a:r>
              <a:rPr lang="en-US" sz="800" dirty="0">
                <a:solidFill>
                  <a:srgbClr val="212121"/>
                </a:solidFill>
              </a:rPr>
              <a:t>Millennium Health, LLC. Millennium Health Signals Report, Volume 7. </a:t>
            </a:r>
            <a:r>
              <a:rPr lang="en-US" sz="800" i="1" dirty="0">
                <a:solidFill>
                  <a:srgbClr val="212121"/>
                </a:solidFill>
              </a:rPr>
              <a:t>Shifting Tides – The Continued Evolution of the “Fourth Wave” of America’s Overdose Crisis.</a:t>
            </a:r>
            <a:r>
              <a:rPr lang="en-US" sz="800" dirty="0">
                <a:solidFill>
                  <a:srgbClr val="212121"/>
                </a:solidFill>
              </a:rPr>
              <a:t> Published: February 2025. Available at: </a:t>
            </a:r>
            <a:r>
              <a:rPr lang="en-US" sz="800" dirty="0">
                <a:solidFill>
                  <a:srgbClr val="212121"/>
                </a:solidFill>
                <a:hlinkClick r:id="rId3"/>
              </a:rPr>
              <a:t>https://www.millenniumhealth.com/signalsreport/</a:t>
            </a:r>
            <a:r>
              <a:rPr lang="en-US" sz="800" dirty="0">
                <a:solidFill>
                  <a:srgbClr val="212121"/>
                </a:solidFill>
              </a:rPr>
              <a:t> </a:t>
            </a:r>
            <a:endParaRPr lang="en-US" sz="800" dirty="0"/>
          </a:p>
        </p:txBody>
      </p:sp>
    </p:spTree>
    <p:extLst>
      <p:ext uri="{BB962C8B-B14F-4D97-AF65-F5344CB8AC3E}">
        <p14:creationId xmlns:p14="http://schemas.microsoft.com/office/powerpoint/2010/main" val="4113797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anim calcmode="lin" valueType="num">
                                      <p:cBhvr>
                                        <p:cTn id="19" dur="750" fill="hold"/>
                                        <p:tgtEl>
                                          <p:spTgt spid="16"/>
                                        </p:tgtEl>
                                        <p:attrNameLst>
                                          <p:attrName>ppt_x</p:attrName>
                                        </p:attrNameLst>
                                      </p:cBhvr>
                                      <p:tavLst>
                                        <p:tav tm="0">
                                          <p:val>
                                            <p:strVal val="#ppt_x"/>
                                          </p:val>
                                        </p:tav>
                                        <p:tav tm="100000">
                                          <p:val>
                                            <p:strVal val="#ppt_x"/>
                                          </p:val>
                                        </p:tav>
                                      </p:tavLst>
                                    </p:anim>
                                    <p:anim calcmode="lin" valueType="num">
                                      <p:cBhvr>
                                        <p:cTn id="20"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232E-2B8D-E21D-ED65-D76DDF4CFBD5}"/>
              </a:ext>
            </a:extLst>
          </p:cNvPr>
          <p:cNvSpPr>
            <a:spLocks noGrp="1"/>
          </p:cNvSpPr>
          <p:nvPr>
            <p:ph type="title"/>
          </p:nvPr>
        </p:nvSpPr>
        <p:spPr>
          <a:xfrm>
            <a:off x="302496" y="117741"/>
            <a:ext cx="12187238" cy="1269471"/>
          </a:xfrm>
        </p:spPr>
        <p:txBody>
          <a:bodyPr/>
          <a:lstStyle/>
          <a:p>
            <a:pPr algn="l"/>
            <a:r>
              <a:rPr lang="en-US" dirty="0"/>
              <a:t>Heroin (6-MAM) Positivity Rate and Concentration in the West</a:t>
            </a:r>
          </a:p>
        </p:txBody>
      </p:sp>
      <p:pic>
        <p:nvPicPr>
          <p:cNvPr id="6" name="Content Placeholder 5">
            <a:extLst>
              <a:ext uri="{FF2B5EF4-FFF2-40B4-BE49-F238E27FC236}">
                <a16:creationId xmlns:a16="http://schemas.microsoft.com/office/drawing/2014/main" id="{34916884-463B-7BDE-8235-49998DE072B9}"/>
              </a:ext>
            </a:extLst>
          </p:cNvPr>
          <p:cNvPicPr>
            <a:picLocks noGrp="1" noChangeAspect="1"/>
          </p:cNvPicPr>
          <p:nvPr>
            <p:ph idx="1"/>
          </p:nvPr>
        </p:nvPicPr>
        <p:blipFill>
          <a:blip r:embed="rId2"/>
          <a:stretch>
            <a:fillRect/>
          </a:stretch>
        </p:blipFill>
        <p:spPr>
          <a:xfrm>
            <a:off x="410874" y="1387213"/>
            <a:ext cx="12500715" cy="5707650"/>
          </a:xfrm>
        </p:spPr>
      </p:pic>
      <p:sp>
        <p:nvSpPr>
          <p:cNvPr id="4" name="Slide Number Placeholder 3">
            <a:extLst>
              <a:ext uri="{FF2B5EF4-FFF2-40B4-BE49-F238E27FC236}">
                <a16:creationId xmlns:a16="http://schemas.microsoft.com/office/drawing/2014/main" id="{BBBD93F4-CF64-B8AD-D3D4-BE79692199D4}"/>
              </a:ext>
            </a:extLst>
          </p:cNvPr>
          <p:cNvSpPr>
            <a:spLocks noGrp="1"/>
          </p:cNvSpPr>
          <p:nvPr>
            <p:ph type="sldNum" sz="quarter" idx="12"/>
          </p:nvPr>
        </p:nvSpPr>
        <p:spPr/>
        <p:txBody>
          <a:bodyPr/>
          <a:lstStyle/>
          <a:p>
            <a:fld id="{91EC678D-754A-5D4E-895F-208DAB21A835}" type="slidenum">
              <a:rPr lang="en-US" smtClean="0"/>
              <a:t>12</a:t>
            </a:fld>
            <a:endParaRPr lang="en-US"/>
          </a:p>
        </p:txBody>
      </p:sp>
      <p:sp>
        <p:nvSpPr>
          <p:cNvPr id="7" name="Rectangle: Rounded Corners 6">
            <a:extLst>
              <a:ext uri="{FF2B5EF4-FFF2-40B4-BE49-F238E27FC236}">
                <a16:creationId xmlns:a16="http://schemas.microsoft.com/office/drawing/2014/main" id="{7E93C66D-3289-ABE4-2F90-7AADC75D1BDE}"/>
              </a:ext>
            </a:extLst>
          </p:cNvPr>
          <p:cNvSpPr/>
          <p:nvPr/>
        </p:nvSpPr>
        <p:spPr>
          <a:xfrm>
            <a:off x="7558805" y="3438819"/>
            <a:ext cx="1032734" cy="935915"/>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22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21198-0B6A-B929-F23C-89A80DDFF88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5466500-2341-A432-64B2-A630BBA7CF00}"/>
              </a:ext>
            </a:extLst>
          </p:cNvPr>
          <p:cNvPicPr>
            <a:picLocks noChangeAspect="1"/>
          </p:cNvPicPr>
          <p:nvPr/>
        </p:nvPicPr>
        <p:blipFill>
          <a:blip r:embed="rId3"/>
          <a:stretch>
            <a:fillRect/>
          </a:stretch>
        </p:blipFill>
        <p:spPr>
          <a:xfrm>
            <a:off x="3032139" y="2145730"/>
            <a:ext cx="7477093" cy="5119113"/>
          </a:xfrm>
          <a:prstGeom prst="rect">
            <a:avLst/>
          </a:prstGeom>
        </p:spPr>
      </p:pic>
      <p:sp>
        <p:nvSpPr>
          <p:cNvPr id="4" name="Title 3">
            <a:extLst>
              <a:ext uri="{FF2B5EF4-FFF2-40B4-BE49-F238E27FC236}">
                <a16:creationId xmlns:a16="http://schemas.microsoft.com/office/drawing/2014/main" id="{50E46EE9-F261-56A8-4089-58998724FE5D}"/>
              </a:ext>
            </a:extLst>
          </p:cNvPr>
          <p:cNvSpPr>
            <a:spLocks noGrp="1"/>
          </p:cNvSpPr>
          <p:nvPr>
            <p:ph type="title"/>
          </p:nvPr>
        </p:nvSpPr>
        <p:spPr>
          <a:xfrm>
            <a:off x="315534" y="134151"/>
            <a:ext cx="7637428" cy="754340"/>
          </a:xfrm>
        </p:spPr>
        <p:txBody>
          <a:bodyPr/>
          <a:lstStyle/>
          <a:p>
            <a:pPr algn="l"/>
            <a:r>
              <a:rPr lang="en-US" dirty="0"/>
              <a:t>Implications for Overdose?</a:t>
            </a:r>
          </a:p>
        </p:txBody>
      </p:sp>
      <p:sp>
        <p:nvSpPr>
          <p:cNvPr id="3" name="Slide Number Placeholder 2">
            <a:extLst>
              <a:ext uri="{FF2B5EF4-FFF2-40B4-BE49-F238E27FC236}">
                <a16:creationId xmlns:a16="http://schemas.microsoft.com/office/drawing/2014/main" id="{256A5C08-2C4C-C056-5218-CBD1F5BDF97C}"/>
              </a:ext>
            </a:extLst>
          </p:cNvPr>
          <p:cNvSpPr>
            <a:spLocks noGrp="1"/>
          </p:cNvSpPr>
          <p:nvPr>
            <p:ph type="sldNum" sz="quarter" idx="12"/>
          </p:nvPr>
        </p:nvSpPr>
        <p:spPr/>
        <p:txBody>
          <a:bodyPr/>
          <a:lstStyle/>
          <a:p>
            <a:fld id="{91EC678D-754A-5D4E-895F-208DAB21A835}" type="slidenum">
              <a:rPr lang="en-US" smtClean="0"/>
              <a:t>13</a:t>
            </a:fld>
            <a:endParaRPr lang="en-US"/>
          </a:p>
        </p:txBody>
      </p:sp>
      <p:grpSp>
        <p:nvGrpSpPr>
          <p:cNvPr id="7" name="Group 6">
            <a:extLst>
              <a:ext uri="{FF2B5EF4-FFF2-40B4-BE49-F238E27FC236}">
                <a16:creationId xmlns:a16="http://schemas.microsoft.com/office/drawing/2014/main" id="{1E088A46-284C-3D45-5153-CAF4475A9914}"/>
              </a:ext>
            </a:extLst>
          </p:cNvPr>
          <p:cNvGrpSpPr/>
          <p:nvPr/>
        </p:nvGrpSpPr>
        <p:grpSpPr>
          <a:xfrm>
            <a:off x="1039572" y="963050"/>
            <a:ext cx="11462229" cy="1108121"/>
            <a:chOff x="1083247" y="2419523"/>
            <a:chExt cx="8844738" cy="1459604"/>
          </a:xfrm>
        </p:grpSpPr>
        <p:sp>
          <p:nvSpPr>
            <p:cNvPr id="8" name="Rectangle 7">
              <a:extLst>
                <a:ext uri="{FF2B5EF4-FFF2-40B4-BE49-F238E27FC236}">
                  <a16:creationId xmlns:a16="http://schemas.microsoft.com/office/drawing/2014/main" id="{5C9F99C0-0752-9368-35D1-F851EDFE3FD5}"/>
                </a:ext>
              </a:extLst>
            </p:cNvPr>
            <p:cNvSpPr/>
            <p:nvPr/>
          </p:nvSpPr>
          <p:spPr>
            <a:xfrm>
              <a:off x="1083247" y="2419523"/>
              <a:ext cx="8844738" cy="1459604"/>
            </a:xfrm>
            <a:prstGeom prst="rect">
              <a:avLst/>
            </a:prstGeom>
            <a:solidFill>
              <a:srgbClr val="D5E8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236730" indent="-1323"/>
              <a:r>
                <a:rPr lang="en-US" sz="2400" dirty="0">
                  <a:solidFill>
                    <a:srgbClr val="403F41"/>
                  </a:solidFill>
                </a:rPr>
                <a:t>Will illicit opioid supplies shift toward other drugs that are potentially more (e.g., </a:t>
              </a:r>
              <a:r>
                <a:rPr lang="en-US" sz="2400" dirty="0" err="1">
                  <a:solidFill>
                    <a:srgbClr val="403F41"/>
                  </a:solidFill>
                </a:rPr>
                <a:t>nitazene</a:t>
              </a:r>
              <a:r>
                <a:rPr lang="en-US" sz="2400" dirty="0">
                  <a:solidFill>
                    <a:srgbClr val="403F41"/>
                  </a:solidFill>
                </a:rPr>
                <a:t> analogues, carfentanil) or less (e.g., heroin) dangerous than fentanyl?</a:t>
              </a:r>
              <a:endParaRPr lang="en-US" sz="2400" b="1" dirty="0">
                <a:solidFill>
                  <a:srgbClr val="403F41"/>
                </a:solidFill>
              </a:endParaRPr>
            </a:p>
          </p:txBody>
        </p:sp>
        <p:sp>
          <p:nvSpPr>
            <p:cNvPr id="9" name="Oval 8">
              <a:extLst>
                <a:ext uri="{FF2B5EF4-FFF2-40B4-BE49-F238E27FC236}">
                  <a16:creationId xmlns:a16="http://schemas.microsoft.com/office/drawing/2014/main" id="{BEB93B6C-B734-63DA-D867-89B569F2D391}"/>
                </a:ext>
              </a:extLst>
            </p:cNvPr>
            <p:cNvSpPr/>
            <p:nvPr/>
          </p:nvSpPr>
          <p:spPr>
            <a:xfrm>
              <a:off x="1194621" y="2600684"/>
              <a:ext cx="701653" cy="1097280"/>
            </a:xfrm>
            <a:prstGeom prst="ellipse">
              <a:avLst/>
            </a:prstGeom>
            <a:solidFill>
              <a:srgbClr val="F57F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a:t>
              </a:r>
            </a:p>
          </p:txBody>
        </p:sp>
      </p:grpSp>
    </p:spTree>
    <p:extLst>
      <p:ext uri="{BB962C8B-B14F-4D97-AF65-F5344CB8AC3E}">
        <p14:creationId xmlns:p14="http://schemas.microsoft.com/office/powerpoint/2010/main" val="312568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E02EE2A-2D51-FFC0-8815-72D2FAC29E51}"/>
              </a:ext>
            </a:extLst>
          </p:cNvPr>
          <p:cNvGrpSpPr/>
          <p:nvPr/>
        </p:nvGrpSpPr>
        <p:grpSpPr>
          <a:xfrm>
            <a:off x="3235818" y="1156137"/>
            <a:ext cx="9792325" cy="5183828"/>
            <a:chOff x="2510215" y="1454165"/>
            <a:chExt cx="9012227" cy="4885800"/>
          </a:xfrm>
          <a:effectLst>
            <a:outerShdw blurRad="76200" dir="8100000" sy="-23000" kx="800400" algn="br" rotWithShape="0">
              <a:prstClr val="black">
                <a:alpha val="20000"/>
              </a:prstClr>
            </a:outerShdw>
          </a:effectLst>
        </p:grpSpPr>
        <p:sp>
          <p:nvSpPr>
            <p:cNvPr id="45" name="Rectangle: Rounded Corners 44">
              <a:extLst>
                <a:ext uri="{FF2B5EF4-FFF2-40B4-BE49-F238E27FC236}">
                  <a16:creationId xmlns:a16="http://schemas.microsoft.com/office/drawing/2014/main" id="{A5E33749-422E-6909-C3DE-C9B3224D1149}"/>
                </a:ext>
              </a:extLst>
            </p:cNvPr>
            <p:cNvSpPr>
              <a:spLocks noChangeAspect="1"/>
            </p:cNvSpPr>
            <p:nvPr/>
          </p:nvSpPr>
          <p:spPr>
            <a:xfrm flipH="1">
              <a:off x="8402601" y="1498261"/>
              <a:ext cx="3119841" cy="4797609"/>
            </a:xfrm>
            <a:prstGeom prst="roundRect">
              <a:avLst>
                <a:gd name="adj" fmla="val 0"/>
              </a:avLst>
            </a:prstGeom>
            <a:gradFill flip="none" rotWithShape="1">
              <a:gsLst>
                <a:gs pos="10000">
                  <a:schemeClr val="bg1"/>
                </a:gs>
                <a:gs pos="78500">
                  <a:srgbClr val="A3A5A7">
                    <a:lumMod val="90000"/>
                  </a:srgbClr>
                </a:gs>
                <a:gs pos="74000">
                  <a:schemeClr val="accent1">
                    <a:lumMod val="45000"/>
                    <a:lumOff val="55000"/>
                  </a:schemeClr>
                </a:gs>
                <a:gs pos="0">
                  <a:schemeClr val="accent1">
                    <a:lumMod val="45000"/>
                    <a:lumOff val="55000"/>
                  </a:schemeClr>
                </a:gs>
                <a:gs pos="100000">
                  <a:schemeClr val="accent1">
                    <a:lumMod val="80000"/>
                    <a:lumOff val="2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886E329-C53D-8A04-FC90-325225470971}"/>
                </a:ext>
              </a:extLst>
            </p:cNvPr>
            <p:cNvGrpSpPr>
              <a:grpSpLocks noChangeAspect="1"/>
            </p:cNvGrpSpPr>
            <p:nvPr/>
          </p:nvGrpSpPr>
          <p:grpSpPr>
            <a:xfrm flipH="1">
              <a:off x="2510215" y="1454165"/>
              <a:ext cx="6635149" cy="4885800"/>
              <a:chOff x="3281157" y="1771651"/>
              <a:chExt cx="3439715" cy="2521744"/>
            </a:xfrm>
            <a:gradFill>
              <a:gsLst>
                <a:gs pos="11000">
                  <a:srgbClr val="FF6161"/>
                </a:gs>
                <a:gs pos="77000">
                  <a:srgbClr val="A80000"/>
                </a:gs>
                <a:gs pos="55000">
                  <a:srgbClr val="C40000"/>
                </a:gs>
                <a:gs pos="32000">
                  <a:srgbClr val="EE0000"/>
                </a:gs>
                <a:gs pos="0">
                  <a:srgbClr val="C40000"/>
                </a:gs>
                <a:gs pos="100000">
                  <a:srgbClr val="820000"/>
                </a:gs>
              </a:gsLst>
              <a:lin ang="5400000" scaled="0"/>
            </a:gradFill>
          </p:grpSpPr>
          <p:sp>
            <p:nvSpPr>
              <p:cNvPr id="47" name="Oval 46">
                <a:extLst>
                  <a:ext uri="{FF2B5EF4-FFF2-40B4-BE49-F238E27FC236}">
                    <a16:creationId xmlns:a16="http://schemas.microsoft.com/office/drawing/2014/main" id="{9D8087C0-80EA-AEE3-B409-B67E263E3235}"/>
                  </a:ext>
                </a:extLst>
              </p:cNvPr>
              <p:cNvSpPr/>
              <p:nvPr/>
            </p:nvSpPr>
            <p:spPr>
              <a:xfrm>
                <a:off x="4256278" y="1771651"/>
                <a:ext cx="2464594" cy="252174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87F6D12-AAAD-D143-055D-00121EF376F8}"/>
                  </a:ext>
                </a:extLst>
              </p:cNvPr>
              <p:cNvSpPr/>
              <p:nvPr/>
            </p:nvSpPr>
            <p:spPr>
              <a:xfrm>
                <a:off x="3281157" y="1771651"/>
                <a:ext cx="2207418" cy="252174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Slide Number Placeholder 1">
            <a:extLst>
              <a:ext uri="{FF2B5EF4-FFF2-40B4-BE49-F238E27FC236}">
                <a16:creationId xmlns:a16="http://schemas.microsoft.com/office/drawing/2014/main" id="{9D364B86-17DD-F904-BD95-332CF55C045C}"/>
              </a:ext>
            </a:extLst>
          </p:cNvPr>
          <p:cNvSpPr>
            <a:spLocks noGrp="1"/>
          </p:cNvSpPr>
          <p:nvPr>
            <p:ph type="sldNum" sz="quarter" idx="11"/>
          </p:nvPr>
        </p:nvSpPr>
        <p:spPr/>
        <p:txBody>
          <a:bodyPr/>
          <a:lstStyle/>
          <a:p>
            <a:fld id="{8D3AAEB2-345D-554A-AD76-9EDD8D44A8BA}" type="slidenum">
              <a:rPr lang="en-US" smtClean="0"/>
              <a:pPr/>
              <a:t>14</a:t>
            </a:fld>
            <a:endParaRPr lang="en-US"/>
          </a:p>
        </p:txBody>
      </p:sp>
      <p:grpSp>
        <p:nvGrpSpPr>
          <p:cNvPr id="32" name="Group 31">
            <a:extLst>
              <a:ext uri="{FF2B5EF4-FFF2-40B4-BE49-F238E27FC236}">
                <a16:creationId xmlns:a16="http://schemas.microsoft.com/office/drawing/2014/main" id="{FB3956B2-BDF8-1AAE-3943-B52DF1644286}"/>
              </a:ext>
            </a:extLst>
          </p:cNvPr>
          <p:cNvGrpSpPr/>
          <p:nvPr/>
        </p:nvGrpSpPr>
        <p:grpSpPr>
          <a:xfrm>
            <a:off x="541255" y="5558557"/>
            <a:ext cx="2694563" cy="871398"/>
            <a:chOff x="286762" y="5586411"/>
            <a:chExt cx="2694563" cy="871398"/>
          </a:xfrm>
        </p:grpSpPr>
        <p:grpSp>
          <p:nvGrpSpPr>
            <p:cNvPr id="14" name="Group 13">
              <a:extLst>
                <a:ext uri="{FF2B5EF4-FFF2-40B4-BE49-F238E27FC236}">
                  <a16:creationId xmlns:a16="http://schemas.microsoft.com/office/drawing/2014/main" id="{F4BB9FC2-C71A-38CB-83D3-378FE82F3FA9}"/>
                </a:ext>
              </a:extLst>
            </p:cNvPr>
            <p:cNvGrpSpPr/>
            <p:nvPr/>
          </p:nvGrpSpPr>
          <p:grpSpPr>
            <a:xfrm>
              <a:off x="286762" y="5955269"/>
              <a:ext cx="2694563" cy="502540"/>
              <a:chOff x="286762" y="5976701"/>
              <a:chExt cx="2694563" cy="502540"/>
            </a:xfrm>
            <a:effectLst/>
          </p:grpSpPr>
          <p:cxnSp>
            <p:nvCxnSpPr>
              <p:cNvPr id="7" name="Straight Connector 6">
                <a:extLst>
                  <a:ext uri="{FF2B5EF4-FFF2-40B4-BE49-F238E27FC236}">
                    <a16:creationId xmlns:a16="http://schemas.microsoft.com/office/drawing/2014/main" id="{B3365E47-B138-FC38-546B-D23BBC0EB8EC}"/>
                  </a:ext>
                </a:extLst>
              </p:cNvPr>
              <p:cNvCxnSpPr/>
              <p:nvPr/>
            </p:nvCxnSpPr>
            <p:spPr>
              <a:xfrm>
                <a:off x="286762" y="5981463"/>
                <a:ext cx="1589964" cy="0"/>
              </a:xfrm>
              <a:prstGeom prst="line">
                <a:avLst/>
              </a:prstGeom>
              <a:ln w="38100">
                <a:solidFill>
                  <a:srgbClr val="259738"/>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01E2ECD-60F7-EC89-C5FB-1E1F13C593B8}"/>
                  </a:ext>
                </a:extLst>
              </p:cNvPr>
              <p:cNvCxnSpPr>
                <a:cxnSpLocks/>
              </p:cNvCxnSpPr>
              <p:nvPr/>
            </p:nvCxnSpPr>
            <p:spPr>
              <a:xfrm>
                <a:off x="1865152" y="5976701"/>
                <a:ext cx="1116173" cy="502540"/>
              </a:xfrm>
              <a:prstGeom prst="line">
                <a:avLst/>
              </a:prstGeom>
              <a:ln w="28575">
                <a:solidFill>
                  <a:srgbClr val="259738"/>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16C83F59-C1B8-942A-B7B5-A48B43A73CF7}"/>
                </a:ext>
              </a:extLst>
            </p:cNvPr>
            <p:cNvSpPr txBox="1"/>
            <p:nvPr/>
          </p:nvSpPr>
          <p:spPr>
            <a:xfrm>
              <a:off x="286762" y="5586411"/>
              <a:ext cx="1578390" cy="830997"/>
            </a:xfrm>
            <a:prstGeom prst="rect">
              <a:avLst/>
            </a:prstGeom>
            <a:noFill/>
          </p:spPr>
          <p:txBody>
            <a:bodyPr wrap="square" rtlCol="0">
              <a:spAutoFit/>
            </a:bodyPr>
            <a:lstStyle/>
            <a:p>
              <a:pPr algn="ctr"/>
              <a:r>
                <a:rPr lang="en-US" sz="2400"/>
                <a:t>MORPHINE</a:t>
              </a:r>
            </a:p>
          </p:txBody>
        </p:sp>
        <p:sp>
          <p:nvSpPr>
            <p:cNvPr id="27" name="TextBox 26">
              <a:extLst>
                <a:ext uri="{FF2B5EF4-FFF2-40B4-BE49-F238E27FC236}">
                  <a16:creationId xmlns:a16="http://schemas.microsoft.com/office/drawing/2014/main" id="{EC7B79C4-844C-C994-B37D-972587E42279}"/>
                </a:ext>
              </a:extLst>
            </p:cNvPr>
            <p:cNvSpPr txBox="1"/>
            <p:nvPr/>
          </p:nvSpPr>
          <p:spPr>
            <a:xfrm>
              <a:off x="301373" y="5946474"/>
              <a:ext cx="1578390" cy="461665"/>
            </a:xfrm>
            <a:prstGeom prst="rect">
              <a:avLst/>
            </a:prstGeom>
            <a:noFill/>
          </p:spPr>
          <p:txBody>
            <a:bodyPr wrap="square" rtlCol="0">
              <a:spAutoFit/>
            </a:bodyPr>
            <a:lstStyle/>
            <a:p>
              <a:pPr algn="ctr"/>
              <a:r>
                <a:rPr lang="en-US" sz="2400"/>
                <a:t>1x</a:t>
              </a:r>
            </a:p>
          </p:txBody>
        </p:sp>
      </p:grpSp>
      <p:grpSp>
        <p:nvGrpSpPr>
          <p:cNvPr id="31" name="Group 30">
            <a:extLst>
              <a:ext uri="{FF2B5EF4-FFF2-40B4-BE49-F238E27FC236}">
                <a16:creationId xmlns:a16="http://schemas.microsoft.com/office/drawing/2014/main" id="{90B20C97-959A-279C-18BC-A2B85E519900}"/>
              </a:ext>
            </a:extLst>
          </p:cNvPr>
          <p:cNvGrpSpPr/>
          <p:nvPr/>
        </p:nvGrpSpPr>
        <p:grpSpPr>
          <a:xfrm>
            <a:off x="546016" y="4310498"/>
            <a:ext cx="2944110" cy="2050545"/>
            <a:chOff x="291524" y="4020586"/>
            <a:chExt cx="2944110" cy="2050545"/>
          </a:xfrm>
        </p:grpSpPr>
        <p:grpSp>
          <p:nvGrpSpPr>
            <p:cNvPr id="15" name="Group 14">
              <a:extLst>
                <a:ext uri="{FF2B5EF4-FFF2-40B4-BE49-F238E27FC236}">
                  <a16:creationId xmlns:a16="http://schemas.microsoft.com/office/drawing/2014/main" id="{E19B9299-853F-A6FB-4A2F-48377E6860D3}"/>
                </a:ext>
              </a:extLst>
            </p:cNvPr>
            <p:cNvGrpSpPr/>
            <p:nvPr/>
          </p:nvGrpSpPr>
          <p:grpSpPr>
            <a:xfrm>
              <a:off x="291524" y="4375310"/>
              <a:ext cx="2944110" cy="1695821"/>
              <a:chOff x="291524" y="5983830"/>
              <a:chExt cx="2944110" cy="1204210"/>
            </a:xfrm>
            <a:effectLst/>
          </p:grpSpPr>
          <p:cxnSp>
            <p:nvCxnSpPr>
              <p:cNvPr id="16" name="Straight Connector 15">
                <a:extLst>
                  <a:ext uri="{FF2B5EF4-FFF2-40B4-BE49-F238E27FC236}">
                    <a16:creationId xmlns:a16="http://schemas.microsoft.com/office/drawing/2014/main" id="{6B5925C9-FB96-FF3E-10E6-429653CE5E85}"/>
                  </a:ext>
                </a:extLst>
              </p:cNvPr>
              <p:cNvCxnSpPr/>
              <p:nvPr/>
            </p:nvCxnSpPr>
            <p:spPr>
              <a:xfrm>
                <a:off x="291524" y="5990987"/>
                <a:ext cx="1589964" cy="0"/>
              </a:xfrm>
              <a:prstGeom prst="line">
                <a:avLst/>
              </a:prstGeom>
              <a:ln w="38100">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9831DE0-0A36-7C90-FFE2-FBEA0F1DF7B7}"/>
                  </a:ext>
                </a:extLst>
              </p:cNvPr>
              <p:cNvCxnSpPr>
                <a:cxnSpLocks/>
              </p:cNvCxnSpPr>
              <p:nvPr/>
            </p:nvCxnSpPr>
            <p:spPr>
              <a:xfrm>
                <a:off x="1869914" y="5983830"/>
                <a:ext cx="1365720" cy="1204210"/>
              </a:xfrm>
              <a:prstGeom prst="line">
                <a:avLst/>
              </a:prstGeom>
              <a:ln w="28575">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C1B5366B-92F3-58FD-8C1D-FCAD5CB43DD2}"/>
                </a:ext>
              </a:extLst>
            </p:cNvPr>
            <p:cNvSpPr txBox="1"/>
            <p:nvPr/>
          </p:nvSpPr>
          <p:spPr>
            <a:xfrm>
              <a:off x="297311" y="4020586"/>
              <a:ext cx="1578390" cy="461665"/>
            </a:xfrm>
            <a:prstGeom prst="rect">
              <a:avLst/>
            </a:prstGeom>
            <a:noFill/>
          </p:spPr>
          <p:txBody>
            <a:bodyPr wrap="square" rtlCol="0">
              <a:spAutoFit/>
            </a:bodyPr>
            <a:lstStyle/>
            <a:p>
              <a:pPr algn="ctr"/>
              <a:r>
                <a:rPr lang="en-US" sz="2400"/>
                <a:t>HEROIN</a:t>
              </a:r>
            </a:p>
          </p:txBody>
        </p:sp>
        <p:sp>
          <p:nvSpPr>
            <p:cNvPr id="28" name="TextBox 27">
              <a:extLst>
                <a:ext uri="{FF2B5EF4-FFF2-40B4-BE49-F238E27FC236}">
                  <a16:creationId xmlns:a16="http://schemas.microsoft.com/office/drawing/2014/main" id="{BF868723-0788-4B66-DB20-BD0A1D2A1298}"/>
                </a:ext>
              </a:extLst>
            </p:cNvPr>
            <p:cNvSpPr txBox="1"/>
            <p:nvPr/>
          </p:nvSpPr>
          <p:spPr>
            <a:xfrm>
              <a:off x="297311" y="4371891"/>
              <a:ext cx="1578390" cy="461665"/>
            </a:xfrm>
            <a:prstGeom prst="rect">
              <a:avLst/>
            </a:prstGeom>
            <a:noFill/>
          </p:spPr>
          <p:txBody>
            <a:bodyPr wrap="square" rtlCol="0">
              <a:spAutoFit/>
            </a:bodyPr>
            <a:lstStyle/>
            <a:p>
              <a:pPr algn="ctr"/>
              <a:r>
                <a:rPr lang="en-US" sz="2400"/>
                <a:t>2x</a:t>
              </a:r>
            </a:p>
          </p:txBody>
        </p:sp>
      </p:grpSp>
      <p:grpSp>
        <p:nvGrpSpPr>
          <p:cNvPr id="30" name="Group 29">
            <a:extLst>
              <a:ext uri="{FF2B5EF4-FFF2-40B4-BE49-F238E27FC236}">
                <a16:creationId xmlns:a16="http://schemas.microsoft.com/office/drawing/2014/main" id="{6773BC0D-7E99-1BE2-DB5E-BD62B029F2FD}"/>
              </a:ext>
            </a:extLst>
          </p:cNvPr>
          <p:cNvGrpSpPr/>
          <p:nvPr/>
        </p:nvGrpSpPr>
        <p:grpSpPr>
          <a:xfrm>
            <a:off x="546017" y="2612770"/>
            <a:ext cx="3328905" cy="3314644"/>
            <a:chOff x="291524" y="707049"/>
            <a:chExt cx="3328905" cy="3314644"/>
          </a:xfrm>
        </p:grpSpPr>
        <p:grpSp>
          <p:nvGrpSpPr>
            <p:cNvPr id="21" name="Group 20">
              <a:extLst>
                <a:ext uri="{FF2B5EF4-FFF2-40B4-BE49-F238E27FC236}">
                  <a16:creationId xmlns:a16="http://schemas.microsoft.com/office/drawing/2014/main" id="{D9D4EBF5-34F0-2694-A846-49716A92803C}"/>
                </a:ext>
              </a:extLst>
            </p:cNvPr>
            <p:cNvGrpSpPr/>
            <p:nvPr/>
          </p:nvGrpSpPr>
          <p:grpSpPr>
            <a:xfrm>
              <a:off x="291524" y="1057846"/>
              <a:ext cx="3328905" cy="2963847"/>
              <a:chOff x="291524" y="5975069"/>
              <a:chExt cx="3328905" cy="2963847"/>
            </a:xfrm>
            <a:effectLst/>
          </p:grpSpPr>
          <p:cxnSp>
            <p:nvCxnSpPr>
              <p:cNvPr id="22" name="Straight Connector 21">
                <a:extLst>
                  <a:ext uri="{FF2B5EF4-FFF2-40B4-BE49-F238E27FC236}">
                    <a16:creationId xmlns:a16="http://schemas.microsoft.com/office/drawing/2014/main" id="{97C2909C-0C43-3D75-DFF6-C15CD45DF0DF}"/>
                  </a:ext>
                </a:extLst>
              </p:cNvPr>
              <p:cNvCxnSpPr/>
              <p:nvPr/>
            </p:nvCxnSpPr>
            <p:spPr>
              <a:xfrm>
                <a:off x="291524" y="5990987"/>
                <a:ext cx="1589964" cy="0"/>
              </a:xfrm>
              <a:prstGeom prst="line">
                <a:avLst/>
              </a:prstGeom>
              <a:ln w="38100">
                <a:solidFill>
                  <a:srgbClr val="FFB21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E58A16B-9818-FC87-5F1F-1C632C3E9C16}"/>
                  </a:ext>
                </a:extLst>
              </p:cNvPr>
              <p:cNvCxnSpPr>
                <a:cxnSpLocks/>
              </p:cNvCxnSpPr>
              <p:nvPr/>
            </p:nvCxnSpPr>
            <p:spPr>
              <a:xfrm>
                <a:off x="1869914" y="5975069"/>
                <a:ext cx="1750515" cy="2963847"/>
              </a:xfrm>
              <a:prstGeom prst="line">
                <a:avLst/>
              </a:prstGeom>
              <a:ln w="28575">
                <a:solidFill>
                  <a:srgbClr val="FFB219"/>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a:extLst>
                <a:ext uri="{FF2B5EF4-FFF2-40B4-BE49-F238E27FC236}">
                  <a16:creationId xmlns:a16="http://schemas.microsoft.com/office/drawing/2014/main" id="{10F6329A-5D4E-B4EF-BB5A-563F477E0F13}"/>
                </a:ext>
              </a:extLst>
            </p:cNvPr>
            <p:cNvSpPr txBox="1"/>
            <p:nvPr/>
          </p:nvSpPr>
          <p:spPr>
            <a:xfrm>
              <a:off x="297311" y="707049"/>
              <a:ext cx="1578390" cy="461665"/>
            </a:xfrm>
            <a:prstGeom prst="rect">
              <a:avLst/>
            </a:prstGeom>
            <a:noFill/>
          </p:spPr>
          <p:txBody>
            <a:bodyPr wrap="square" rtlCol="0">
              <a:spAutoFit/>
            </a:bodyPr>
            <a:lstStyle/>
            <a:p>
              <a:pPr algn="ctr"/>
              <a:r>
                <a:rPr lang="en-US" sz="2400"/>
                <a:t>FENTANYL</a:t>
              </a:r>
            </a:p>
          </p:txBody>
        </p:sp>
        <p:sp>
          <p:nvSpPr>
            <p:cNvPr id="29" name="TextBox 28">
              <a:extLst>
                <a:ext uri="{FF2B5EF4-FFF2-40B4-BE49-F238E27FC236}">
                  <a16:creationId xmlns:a16="http://schemas.microsoft.com/office/drawing/2014/main" id="{9B7C0D3B-F46A-0A49-6777-120729415788}"/>
                </a:ext>
              </a:extLst>
            </p:cNvPr>
            <p:cNvSpPr txBox="1"/>
            <p:nvPr/>
          </p:nvSpPr>
          <p:spPr>
            <a:xfrm>
              <a:off x="294418" y="1060750"/>
              <a:ext cx="1578390" cy="461665"/>
            </a:xfrm>
            <a:prstGeom prst="rect">
              <a:avLst/>
            </a:prstGeom>
            <a:noFill/>
          </p:spPr>
          <p:txBody>
            <a:bodyPr wrap="square" rtlCol="0">
              <a:spAutoFit/>
            </a:bodyPr>
            <a:lstStyle/>
            <a:p>
              <a:pPr algn="ctr"/>
              <a:r>
                <a:rPr lang="en-US" sz="2400"/>
                <a:t>100x</a:t>
              </a:r>
            </a:p>
          </p:txBody>
        </p:sp>
      </p:grpSp>
      <p:grpSp>
        <p:nvGrpSpPr>
          <p:cNvPr id="39" name="Group 38">
            <a:extLst>
              <a:ext uri="{FF2B5EF4-FFF2-40B4-BE49-F238E27FC236}">
                <a16:creationId xmlns:a16="http://schemas.microsoft.com/office/drawing/2014/main" id="{2639F18B-52CF-1F5C-F484-EF8131BEA762}"/>
              </a:ext>
            </a:extLst>
          </p:cNvPr>
          <p:cNvGrpSpPr>
            <a:grpSpLocks noChangeAspect="1"/>
          </p:cNvGrpSpPr>
          <p:nvPr/>
        </p:nvGrpSpPr>
        <p:grpSpPr>
          <a:xfrm flipH="1">
            <a:off x="3890358" y="5974394"/>
            <a:ext cx="1144857" cy="437494"/>
            <a:chOff x="-5918312" y="1273200"/>
            <a:chExt cx="12785300" cy="4885800"/>
          </a:xfrm>
          <a:effectLst>
            <a:outerShdw blurRad="76200" dir="8100000" sy="-23000" kx="800400" algn="br" rotWithShape="0">
              <a:prstClr val="black">
                <a:alpha val="20000"/>
              </a:prstClr>
            </a:outerShdw>
          </a:effectLst>
        </p:grpSpPr>
        <p:sp>
          <p:nvSpPr>
            <p:cNvPr id="40" name="Rectangle: Rounded Corners 39">
              <a:extLst>
                <a:ext uri="{FF2B5EF4-FFF2-40B4-BE49-F238E27FC236}">
                  <a16:creationId xmlns:a16="http://schemas.microsoft.com/office/drawing/2014/main" id="{83DD4BA7-DF89-CA27-F70A-FC7FA58055B9}"/>
                </a:ext>
              </a:extLst>
            </p:cNvPr>
            <p:cNvSpPr>
              <a:spLocks noChangeAspect="1"/>
            </p:cNvSpPr>
            <p:nvPr/>
          </p:nvSpPr>
          <p:spPr>
            <a:xfrm>
              <a:off x="-5918312" y="1329240"/>
              <a:ext cx="12760433" cy="4797609"/>
            </a:xfrm>
            <a:prstGeom prst="roundRect">
              <a:avLst>
                <a:gd name="adj" fmla="val 50000"/>
              </a:avLst>
            </a:prstGeom>
            <a:gradFill flip="none" rotWithShape="1">
              <a:gsLst>
                <a:gs pos="10000">
                  <a:schemeClr val="bg1"/>
                </a:gs>
                <a:gs pos="78500">
                  <a:srgbClr val="A3A5A7">
                    <a:lumMod val="90000"/>
                  </a:srgbClr>
                </a:gs>
                <a:gs pos="74000">
                  <a:schemeClr val="accent1">
                    <a:lumMod val="45000"/>
                    <a:lumOff val="55000"/>
                  </a:schemeClr>
                </a:gs>
                <a:gs pos="0">
                  <a:schemeClr val="accent1">
                    <a:lumMod val="45000"/>
                    <a:lumOff val="55000"/>
                  </a:schemeClr>
                </a:gs>
                <a:gs pos="100000">
                  <a:schemeClr val="accent1">
                    <a:lumMod val="80000"/>
                    <a:lumOff val="2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5C2A6D9-DC88-A043-717E-B7AC29A72716}"/>
                </a:ext>
              </a:extLst>
            </p:cNvPr>
            <p:cNvGrpSpPr>
              <a:grpSpLocks noChangeAspect="1"/>
            </p:cNvGrpSpPr>
            <p:nvPr/>
          </p:nvGrpSpPr>
          <p:grpSpPr>
            <a:xfrm>
              <a:off x="231839" y="1273200"/>
              <a:ext cx="6635149" cy="4885800"/>
              <a:chOff x="3281157" y="1771651"/>
              <a:chExt cx="3439715" cy="2521744"/>
            </a:xfrm>
            <a:gradFill>
              <a:gsLst>
                <a:gs pos="11000">
                  <a:srgbClr val="FFD889"/>
                </a:gs>
                <a:gs pos="78500">
                  <a:srgbClr val="B87B00"/>
                </a:gs>
                <a:gs pos="55000">
                  <a:srgbClr val="F6A400"/>
                </a:gs>
                <a:gs pos="32000">
                  <a:srgbClr val="FFB219"/>
                </a:gs>
                <a:gs pos="0">
                  <a:srgbClr val="F6A400"/>
                </a:gs>
                <a:gs pos="100000">
                  <a:srgbClr val="9A6700"/>
                </a:gs>
              </a:gsLst>
              <a:lin ang="5400000" scaled="0"/>
            </a:gradFill>
          </p:grpSpPr>
          <p:sp>
            <p:nvSpPr>
              <p:cNvPr id="42" name="Oval 41">
                <a:extLst>
                  <a:ext uri="{FF2B5EF4-FFF2-40B4-BE49-F238E27FC236}">
                    <a16:creationId xmlns:a16="http://schemas.microsoft.com/office/drawing/2014/main" id="{5290D392-DC57-9ACE-0A02-44DA34CC7E6B}"/>
                  </a:ext>
                </a:extLst>
              </p:cNvPr>
              <p:cNvSpPr/>
              <p:nvPr/>
            </p:nvSpPr>
            <p:spPr>
              <a:xfrm>
                <a:off x="4256278" y="1771651"/>
                <a:ext cx="2464594" cy="252174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AF56B6F-66BD-3DAC-DEAC-5B5592BAAC4B}"/>
                  </a:ext>
                </a:extLst>
              </p:cNvPr>
              <p:cNvSpPr/>
              <p:nvPr/>
            </p:nvSpPr>
            <p:spPr>
              <a:xfrm>
                <a:off x="3281157" y="1771651"/>
                <a:ext cx="2207418" cy="252174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444046B3-B9D1-ADC1-69F2-7966A3B4B141}"/>
              </a:ext>
            </a:extLst>
          </p:cNvPr>
          <p:cNvGrpSpPr/>
          <p:nvPr/>
        </p:nvGrpSpPr>
        <p:grpSpPr>
          <a:xfrm>
            <a:off x="365004" y="666443"/>
            <a:ext cx="3068631" cy="2163320"/>
            <a:chOff x="110511" y="694296"/>
            <a:chExt cx="3068631" cy="2163320"/>
          </a:xfrm>
        </p:grpSpPr>
        <p:grpSp>
          <p:nvGrpSpPr>
            <p:cNvPr id="50" name="Group 49">
              <a:extLst>
                <a:ext uri="{FF2B5EF4-FFF2-40B4-BE49-F238E27FC236}">
                  <a16:creationId xmlns:a16="http://schemas.microsoft.com/office/drawing/2014/main" id="{304EA0CD-437E-36C8-1C15-AE02E13512AB}"/>
                </a:ext>
              </a:extLst>
            </p:cNvPr>
            <p:cNvGrpSpPr/>
            <p:nvPr/>
          </p:nvGrpSpPr>
          <p:grpSpPr>
            <a:xfrm>
              <a:off x="291524" y="1066621"/>
              <a:ext cx="2887618" cy="1790995"/>
              <a:chOff x="291524" y="5983844"/>
              <a:chExt cx="2887618" cy="1790995"/>
            </a:xfrm>
            <a:effectLst/>
          </p:grpSpPr>
          <p:cxnSp>
            <p:nvCxnSpPr>
              <p:cNvPr id="53" name="Straight Connector 52">
                <a:extLst>
                  <a:ext uri="{FF2B5EF4-FFF2-40B4-BE49-F238E27FC236}">
                    <a16:creationId xmlns:a16="http://schemas.microsoft.com/office/drawing/2014/main" id="{2390DEEF-84A7-94E0-AEE0-C715D82D1606}"/>
                  </a:ext>
                </a:extLst>
              </p:cNvPr>
              <p:cNvCxnSpPr/>
              <p:nvPr/>
            </p:nvCxnSpPr>
            <p:spPr>
              <a:xfrm>
                <a:off x="291524" y="5990987"/>
                <a:ext cx="1589964" cy="0"/>
              </a:xfrm>
              <a:prstGeom prst="line">
                <a:avLst/>
              </a:prstGeom>
              <a:ln w="38100">
                <a:solidFill>
                  <a:srgbClr val="EE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F09E5F9-A023-F87B-077C-4DB30AFF6B6B}"/>
                  </a:ext>
                </a:extLst>
              </p:cNvPr>
              <p:cNvCxnSpPr>
                <a:cxnSpLocks/>
              </p:cNvCxnSpPr>
              <p:nvPr/>
            </p:nvCxnSpPr>
            <p:spPr>
              <a:xfrm>
                <a:off x="1869913" y="5983844"/>
                <a:ext cx="1309229" cy="1790995"/>
              </a:xfrm>
              <a:prstGeom prst="line">
                <a:avLst/>
              </a:prstGeom>
              <a:ln w="28575">
                <a:solidFill>
                  <a:srgbClr val="EE0000"/>
                </a:solidFill>
              </a:ln>
              <a:effectLst/>
            </p:spPr>
            <p:style>
              <a:lnRef idx="2">
                <a:schemeClr val="accent1"/>
              </a:lnRef>
              <a:fillRef idx="0">
                <a:schemeClr val="accent1"/>
              </a:fillRef>
              <a:effectRef idx="1">
                <a:schemeClr val="accent1"/>
              </a:effectRef>
              <a:fontRef idx="minor">
                <a:schemeClr val="tx1"/>
              </a:fontRef>
            </p:style>
          </p:cxnSp>
        </p:grpSp>
        <p:sp>
          <p:nvSpPr>
            <p:cNvPr id="51" name="TextBox 50">
              <a:extLst>
                <a:ext uri="{FF2B5EF4-FFF2-40B4-BE49-F238E27FC236}">
                  <a16:creationId xmlns:a16="http://schemas.microsoft.com/office/drawing/2014/main" id="{260F715D-8F8D-D784-3E81-A379C4BC1F21}"/>
                </a:ext>
              </a:extLst>
            </p:cNvPr>
            <p:cNvSpPr txBox="1"/>
            <p:nvPr/>
          </p:nvSpPr>
          <p:spPr>
            <a:xfrm>
              <a:off x="110511" y="694296"/>
              <a:ext cx="1960114" cy="461665"/>
            </a:xfrm>
            <a:prstGeom prst="rect">
              <a:avLst/>
            </a:prstGeom>
            <a:noFill/>
          </p:spPr>
          <p:txBody>
            <a:bodyPr wrap="square" rtlCol="0">
              <a:spAutoFit/>
            </a:bodyPr>
            <a:lstStyle/>
            <a:p>
              <a:pPr algn="ctr"/>
              <a:r>
                <a:rPr lang="en-US" sz="2400" dirty="0"/>
                <a:t>CARFENTANIL</a:t>
              </a:r>
            </a:p>
          </p:txBody>
        </p:sp>
        <p:sp>
          <p:nvSpPr>
            <p:cNvPr id="52" name="TextBox 51">
              <a:extLst>
                <a:ext uri="{FF2B5EF4-FFF2-40B4-BE49-F238E27FC236}">
                  <a16:creationId xmlns:a16="http://schemas.microsoft.com/office/drawing/2014/main" id="{F1100877-5E9E-D77C-D637-165D14443D18}"/>
                </a:ext>
              </a:extLst>
            </p:cNvPr>
            <p:cNvSpPr txBox="1"/>
            <p:nvPr/>
          </p:nvSpPr>
          <p:spPr>
            <a:xfrm>
              <a:off x="294418" y="1060750"/>
              <a:ext cx="1578390" cy="461665"/>
            </a:xfrm>
            <a:prstGeom prst="rect">
              <a:avLst/>
            </a:prstGeom>
            <a:noFill/>
          </p:spPr>
          <p:txBody>
            <a:bodyPr wrap="square" rtlCol="0">
              <a:spAutoFit/>
            </a:bodyPr>
            <a:lstStyle/>
            <a:p>
              <a:pPr algn="ctr"/>
              <a:r>
                <a:rPr lang="en-US" sz="2400"/>
                <a:t>10,000x</a:t>
              </a:r>
            </a:p>
          </p:txBody>
        </p:sp>
      </p:grpSp>
      <p:grpSp>
        <p:nvGrpSpPr>
          <p:cNvPr id="1227" name="Group 1226">
            <a:extLst>
              <a:ext uri="{FF2B5EF4-FFF2-40B4-BE49-F238E27FC236}">
                <a16:creationId xmlns:a16="http://schemas.microsoft.com/office/drawing/2014/main" id="{6DEA0068-B84E-0890-984A-E1B8BD4C9EA2}"/>
              </a:ext>
            </a:extLst>
          </p:cNvPr>
          <p:cNvGrpSpPr>
            <a:grpSpLocks noChangeAspect="1"/>
          </p:cNvGrpSpPr>
          <p:nvPr/>
        </p:nvGrpSpPr>
        <p:grpSpPr>
          <a:xfrm flipH="1">
            <a:off x="3497344" y="6399541"/>
            <a:ext cx="159176" cy="60828"/>
            <a:chOff x="6240318" y="6117324"/>
            <a:chExt cx="255706" cy="97716"/>
          </a:xfrm>
          <a:effectLst>
            <a:outerShdw blurRad="76200" dist="12700" dir="8100000" sy="-23000" kx="800400" algn="br" rotWithShape="0">
              <a:prstClr val="black">
                <a:alpha val="20000"/>
              </a:prstClr>
            </a:outerShdw>
          </a:effectLst>
        </p:grpSpPr>
        <p:sp>
          <p:nvSpPr>
            <p:cNvPr id="1228" name="Rectangle: Rounded Corners 1227">
              <a:extLst>
                <a:ext uri="{FF2B5EF4-FFF2-40B4-BE49-F238E27FC236}">
                  <a16:creationId xmlns:a16="http://schemas.microsoft.com/office/drawing/2014/main" id="{3D06E5BE-E824-D250-55D2-BCC0F7103D6F}"/>
                </a:ext>
              </a:extLst>
            </p:cNvPr>
            <p:cNvSpPr>
              <a:spLocks noChangeAspect="1"/>
            </p:cNvSpPr>
            <p:nvPr/>
          </p:nvSpPr>
          <p:spPr>
            <a:xfrm>
              <a:off x="6240318" y="6118445"/>
              <a:ext cx="255209" cy="95952"/>
            </a:xfrm>
            <a:prstGeom prst="roundRect">
              <a:avLst>
                <a:gd name="adj" fmla="val 50000"/>
              </a:avLst>
            </a:prstGeom>
            <a:gradFill flip="none" rotWithShape="1">
              <a:gsLst>
                <a:gs pos="10000">
                  <a:schemeClr val="bg1"/>
                </a:gs>
                <a:gs pos="78500">
                  <a:srgbClr val="A3A5A7">
                    <a:lumMod val="90000"/>
                  </a:srgbClr>
                </a:gs>
                <a:gs pos="74000">
                  <a:schemeClr val="accent1">
                    <a:lumMod val="45000"/>
                    <a:lumOff val="55000"/>
                  </a:schemeClr>
                </a:gs>
                <a:gs pos="0">
                  <a:schemeClr val="accent1">
                    <a:lumMod val="45000"/>
                    <a:lumOff val="55000"/>
                  </a:schemeClr>
                </a:gs>
                <a:gs pos="100000">
                  <a:schemeClr val="accent1">
                    <a:lumMod val="80000"/>
                    <a:lumOff val="2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29" name="Group 1228">
              <a:extLst>
                <a:ext uri="{FF2B5EF4-FFF2-40B4-BE49-F238E27FC236}">
                  <a16:creationId xmlns:a16="http://schemas.microsoft.com/office/drawing/2014/main" id="{BD9D43C9-7E52-9AE8-8739-BB26FFCF4250}"/>
                </a:ext>
              </a:extLst>
            </p:cNvPr>
            <p:cNvGrpSpPr>
              <a:grpSpLocks noChangeAspect="1"/>
            </p:cNvGrpSpPr>
            <p:nvPr/>
          </p:nvGrpSpPr>
          <p:grpSpPr>
            <a:xfrm>
              <a:off x="6363321" y="6117324"/>
              <a:ext cx="132703" cy="97716"/>
              <a:chOff x="3281157" y="1771651"/>
              <a:chExt cx="3439715" cy="2521744"/>
            </a:xfrm>
            <a:gradFill>
              <a:gsLst>
                <a:gs pos="11000">
                  <a:schemeClr val="accent5">
                    <a:lumMod val="90000"/>
                  </a:schemeClr>
                </a:gs>
                <a:gs pos="78500">
                  <a:schemeClr val="accent5">
                    <a:lumMod val="25000"/>
                  </a:schemeClr>
                </a:gs>
                <a:gs pos="55000">
                  <a:schemeClr val="accent5">
                    <a:lumMod val="50000"/>
                  </a:schemeClr>
                </a:gs>
                <a:gs pos="32000">
                  <a:schemeClr val="accent5">
                    <a:lumMod val="75000"/>
                  </a:schemeClr>
                </a:gs>
                <a:gs pos="0">
                  <a:schemeClr val="accent5">
                    <a:lumMod val="50000"/>
                  </a:schemeClr>
                </a:gs>
                <a:gs pos="100000">
                  <a:schemeClr val="accent5">
                    <a:lumMod val="10000"/>
                  </a:schemeClr>
                </a:gs>
              </a:gsLst>
              <a:lin ang="5400000" scaled="0"/>
            </a:gradFill>
          </p:grpSpPr>
          <p:sp>
            <p:nvSpPr>
              <p:cNvPr id="1230" name="Oval 1229">
                <a:extLst>
                  <a:ext uri="{FF2B5EF4-FFF2-40B4-BE49-F238E27FC236}">
                    <a16:creationId xmlns:a16="http://schemas.microsoft.com/office/drawing/2014/main" id="{FD951482-9F94-3FB7-E293-F622C6B2A043}"/>
                  </a:ext>
                </a:extLst>
              </p:cNvPr>
              <p:cNvSpPr/>
              <p:nvPr/>
            </p:nvSpPr>
            <p:spPr>
              <a:xfrm>
                <a:off x="4256278" y="1771651"/>
                <a:ext cx="2464594" cy="252174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Rectangle 1230">
                <a:extLst>
                  <a:ext uri="{FF2B5EF4-FFF2-40B4-BE49-F238E27FC236}">
                    <a16:creationId xmlns:a16="http://schemas.microsoft.com/office/drawing/2014/main" id="{3F701C69-2279-9EE2-1A98-FA73228ACCB2}"/>
                  </a:ext>
                </a:extLst>
              </p:cNvPr>
              <p:cNvSpPr/>
              <p:nvPr/>
            </p:nvSpPr>
            <p:spPr>
              <a:xfrm>
                <a:off x="3281157" y="1771651"/>
                <a:ext cx="2207418" cy="252174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7968E0E9-CB22-5138-7F05-B88818B80D69}"/>
              </a:ext>
            </a:extLst>
          </p:cNvPr>
          <p:cNvGrpSpPr>
            <a:grpSpLocks noChangeAspect="1"/>
          </p:cNvGrpSpPr>
          <p:nvPr/>
        </p:nvGrpSpPr>
        <p:grpSpPr>
          <a:xfrm flipH="1">
            <a:off x="3235818" y="6501681"/>
            <a:ext cx="116590" cy="44559"/>
            <a:chOff x="6803699" y="6307392"/>
            <a:chExt cx="127853" cy="48858"/>
          </a:xfrm>
          <a:effectLst>
            <a:outerShdw blurRad="76200" dist="12700" dir="8100000" sy="-23000" kx="800400" algn="br" rotWithShape="0">
              <a:prstClr val="black">
                <a:alpha val="20000"/>
              </a:prstClr>
            </a:outerShdw>
          </a:effectLst>
        </p:grpSpPr>
        <p:sp>
          <p:nvSpPr>
            <p:cNvPr id="1095" name="Rectangle: Rounded Corners 1094">
              <a:extLst>
                <a:ext uri="{FF2B5EF4-FFF2-40B4-BE49-F238E27FC236}">
                  <a16:creationId xmlns:a16="http://schemas.microsoft.com/office/drawing/2014/main" id="{F1940E56-0DA2-CC27-225F-292D520EC023}"/>
                </a:ext>
              </a:extLst>
            </p:cNvPr>
            <p:cNvSpPr>
              <a:spLocks noChangeAspect="1"/>
            </p:cNvSpPr>
            <p:nvPr/>
          </p:nvSpPr>
          <p:spPr>
            <a:xfrm>
              <a:off x="6803699" y="6307952"/>
              <a:ext cx="127604" cy="47976"/>
            </a:xfrm>
            <a:prstGeom prst="roundRect">
              <a:avLst>
                <a:gd name="adj" fmla="val 50000"/>
              </a:avLst>
            </a:prstGeom>
            <a:gradFill flip="none" rotWithShape="1">
              <a:gsLst>
                <a:gs pos="10000">
                  <a:schemeClr val="bg1"/>
                </a:gs>
                <a:gs pos="78500">
                  <a:srgbClr val="A3A5A7">
                    <a:lumMod val="90000"/>
                  </a:srgbClr>
                </a:gs>
                <a:gs pos="74000">
                  <a:schemeClr val="accent1">
                    <a:lumMod val="45000"/>
                    <a:lumOff val="55000"/>
                  </a:schemeClr>
                </a:gs>
                <a:gs pos="0">
                  <a:schemeClr val="accent1">
                    <a:lumMod val="45000"/>
                    <a:lumOff val="55000"/>
                  </a:schemeClr>
                </a:gs>
                <a:gs pos="100000">
                  <a:schemeClr val="accent1">
                    <a:lumMod val="80000"/>
                    <a:lumOff val="2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96" name="Group 1095">
              <a:extLst>
                <a:ext uri="{FF2B5EF4-FFF2-40B4-BE49-F238E27FC236}">
                  <a16:creationId xmlns:a16="http://schemas.microsoft.com/office/drawing/2014/main" id="{77DB949A-ACD9-8434-0AFC-D3108A468BF6}"/>
                </a:ext>
              </a:extLst>
            </p:cNvPr>
            <p:cNvGrpSpPr>
              <a:grpSpLocks noChangeAspect="1"/>
            </p:cNvGrpSpPr>
            <p:nvPr/>
          </p:nvGrpSpPr>
          <p:grpSpPr>
            <a:xfrm>
              <a:off x="6865201" y="6307392"/>
              <a:ext cx="66351" cy="48858"/>
              <a:chOff x="3281157" y="1771651"/>
              <a:chExt cx="3439715" cy="2521744"/>
            </a:xfrm>
            <a:gradFill>
              <a:gsLst>
                <a:gs pos="11000">
                  <a:srgbClr val="96E6A3"/>
                </a:gs>
                <a:gs pos="78500">
                  <a:srgbClr val="238D35"/>
                </a:gs>
                <a:gs pos="55000">
                  <a:srgbClr val="259738"/>
                </a:gs>
                <a:gs pos="32000">
                  <a:srgbClr val="2FC348"/>
                </a:gs>
                <a:gs pos="0">
                  <a:srgbClr val="259738"/>
                </a:gs>
                <a:gs pos="100000">
                  <a:srgbClr val="1B6F29"/>
                </a:gs>
              </a:gsLst>
              <a:lin ang="5400000" scaled="0"/>
            </a:gradFill>
          </p:grpSpPr>
          <p:sp>
            <p:nvSpPr>
              <p:cNvPr id="1097" name="Oval 1096">
                <a:extLst>
                  <a:ext uri="{FF2B5EF4-FFF2-40B4-BE49-F238E27FC236}">
                    <a16:creationId xmlns:a16="http://schemas.microsoft.com/office/drawing/2014/main" id="{C387B4CC-3267-B17D-169B-A5A419323AAD}"/>
                  </a:ext>
                </a:extLst>
              </p:cNvPr>
              <p:cNvSpPr/>
              <p:nvPr/>
            </p:nvSpPr>
            <p:spPr>
              <a:xfrm>
                <a:off x="4256278" y="1771651"/>
                <a:ext cx="2464594" cy="252174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Rectangle 1097">
                <a:extLst>
                  <a:ext uri="{FF2B5EF4-FFF2-40B4-BE49-F238E27FC236}">
                    <a16:creationId xmlns:a16="http://schemas.microsoft.com/office/drawing/2014/main" id="{DF8DFB05-3F1F-0ADD-30E4-B86811925505}"/>
                  </a:ext>
                </a:extLst>
              </p:cNvPr>
              <p:cNvSpPr/>
              <p:nvPr/>
            </p:nvSpPr>
            <p:spPr>
              <a:xfrm>
                <a:off x="3281157" y="1771651"/>
                <a:ext cx="2207418" cy="252174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1A2DAA17-CD3B-C84A-9415-5BEBF9DA7AD0}"/>
              </a:ext>
            </a:extLst>
          </p:cNvPr>
          <p:cNvSpPr txBox="1"/>
          <p:nvPr/>
        </p:nvSpPr>
        <p:spPr>
          <a:xfrm>
            <a:off x="1985072" y="7058013"/>
            <a:ext cx="9571230" cy="246221"/>
          </a:xfrm>
          <a:prstGeom prst="rect">
            <a:avLst/>
          </a:prstGeom>
          <a:noFill/>
        </p:spPr>
        <p:txBody>
          <a:bodyPr wrap="square" rtlCol="0" anchor="ctr">
            <a:spAutoFit/>
          </a:bodyPr>
          <a:lstStyle/>
          <a:p>
            <a:pPr algn="l"/>
            <a:r>
              <a:rPr lang="en-US" sz="1000" b="1" dirty="0">
                <a:latin typeface="+mj-lt"/>
              </a:rPr>
              <a:t>Note: </a:t>
            </a:r>
            <a:r>
              <a:rPr lang="en-US" sz="1000" dirty="0">
                <a:latin typeface="+mj-lt"/>
              </a:rPr>
              <a:t>Relative scale is approximate. All drugs are shown as capsules for relative scaling purposes (e.g., heroin is typically found in brown/white powder form). </a:t>
            </a:r>
            <a:endParaRPr lang="en-US" sz="1000" dirty="0">
              <a:solidFill>
                <a:srgbClr val="000000"/>
              </a:solidFill>
              <a:latin typeface="+mj-lt"/>
            </a:endParaRPr>
          </a:p>
        </p:txBody>
      </p:sp>
    </p:spTree>
    <p:extLst>
      <p:ext uri="{BB962C8B-B14F-4D97-AF65-F5344CB8AC3E}">
        <p14:creationId xmlns:p14="http://schemas.microsoft.com/office/powerpoint/2010/main" val="27488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27"/>
                                        </p:tgtEl>
                                        <p:attrNameLst>
                                          <p:attrName>style.visibility</p:attrName>
                                        </p:attrNameLst>
                                      </p:cBhvr>
                                      <p:to>
                                        <p:strVal val="visible"/>
                                      </p:to>
                                    </p:set>
                                    <p:anim calcmode="lin" valueType="num">
                                      <p:cBhvr>
                                        <p:cTn id="18" dur="500" fill="hold"/>
                                        <p:tgtEl>
                                          <p:spTgt spid="1227"/>
                                        </p:tgtEl>
                                        <p:attrNameLst>
                                          <p:attrName>ppt_w</p:attrName>
                                        </p:attrNameLst>
                                      </p:cBhvr>
                                      <p:tavLst>
                                        <p:tav tm="0">
                                          <p:val>
                                            <p:fltVal val="0"/>
                                          </p:val>
                                        </p:tav>
                                        <p:tav tm="100000">
                                          <p:val>
                                            <p:strVal val="#ppt_w"/>
                                          </p:val>
                                        </p:tav>
                                      </p:tavLst>
                                    </p:anim>
                                    <p:anim calcmode="lin" valueType="num">
                                      <p:cBhvr>
                                        <p:cTn id="19" dur="500" fill="hold"/>
                                        <p:tgtEl>
                                          <p:spTgt spid="1227"/>
                                        </p:tgtEl>
                                        <p:attrNameLst>
                                          <p:attrName>ppt_h</p:attrName>
                                        </p:attrNameLst>
                                      </p:cBhvr>
                                      <p:tavLst>
                                        <p:tav tm="0">
                                          <p:val>
                                            <p:fltVal val="0"/>
                                          </p:val>
                                        </p:tav>
                                        <p:tav tm="100000">
                                          <p:val>
                                            <p:strVal val="#ppt_h"/>
                                          </p:val>
                                        </p:tav>
                                      </p:tavLst>
                                    </p:anim>
                                    <p:animEffect transition="in" filter="fade">
                                      <p:cBhvr>
                                        <p:cTn id="20" dur="500"/>
                                        <p:tgtEl>
                                          <p:spTgt spid="122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1750" fill="hold"/>
                                        <p:tgtEl>
                                          <p:spTgt spid="44"/>
                                        </p:tgtEl>
                                        <p:attrNameLst>
                                          <p:attrName>ppt_x</p:attrName>
                                        </p:attrNameLst>
                                      </p:cBhvr>
                                      <p:tavLst>
                                        <p:tav tm="0">
                                          <p:val>
                                            <p:strVal val="1+#ppt_w/2"/>
                                          </p:val>
                                        </p:tav>
                                        <p:tav tm="100000">
                                          <p:val>
                                            <p:strVal val="#ppt_x"/>
                                          </p:val>
                                        </p:tav>
                                      </p:tavLst>
                                    </p:anim>
                                    <p:anim calcmode="lin" valueType="num">
                                      <p:cBhvr additive="base">
                                        <p:cTn id="41" dur="1750" fill="hold"/>
                                        <p:tgtEl>
                                          <p:spTgt spid="44"/>
                                        </p:tgtEl>
                                        <p:attrNameLst>
                                          <p:attrName>ppt_y</p:attrName>
                                        </p:attrNameLst>
                                      </p:cBhvr>
                                      <p:tavLst>
                                        <p:tav tm="0">
                                          <p:val>
                                            <p:strVal val="#ppt_y"/>
                                          </p:val>
                                        </p:tav>
                                        <p:tav tm="100000">
                                          <p:val>
                                            <p:strVal val="#ppt_y"/>
                                          </p:val>
                                        </p:tav>
                                      </p:tavLst>
                                    </p:anim>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77CF-C089-4221-3901-DBE3C984C69D}"/>
              </a:ext>
            </a:extLst>
          </p:cNvPr>
          <p:cNvSpPr>
            <a:spLocks noGrp="1"/>
          </p:cNvSpPr>
          <p:nvPr>
            <p:ph type="title"/>
          </p:nvPr>
        </p:nvSpPr>
        <p:spPr>
          <a:xfrm>
            <a:off x="368596" y="96622"/>
            <a:ext cx="12187238" cy="1269471"/>
          </a:xfrm>
        </p:spPr>
        <p:txBody>
          <a:bodyPr/>
          <a:lstStyle/>
          <a:p>
            <a:pPr algn="l"/>
            <a:r>
              <a:rPr lang="en-US" dirty="0"/>
              <a:t>Fentanyl Positivity Rate and Concentration in the West</a:t>
            </a:r>
          </a:p>
        </p:txBody>
      </p:sp>
      <p:pic>
        <p:nvPicPr>
          <p:cNvPr id="6" name="Content Placeholder 5">
            <a:extLst>
              <a:ext uri="{FF2B5EF4-FFF2-40B4-BE49-F238E27FC236}">
                <a16:creationId xmlns:a16="http://schemas.microsoft.com/office/drawing/2014/main" id="{A5BDD081-DCDF-89CA-4663-D3533BF7A5A2}"/>
              </a:ext>
            </a:extLst>
          </p:cNvPr>
          <p:cNvPicPr>
            <a:picLocks noGrp="1" noChangeAspect="1"/>
          </p:cNvPicPr>
          <p:nvPr>
            <p:ph idx="1"/>
          </p:nvPr>
        </p:nvPicPr>
        <p:blipFill>
          <a:blip r:embed="rId2"/>
          <a:stretch>
            <a:fillRect/>
          </a:stretch>
        </p:blipFill>
        <p:spPr>
          <a:xfrm>
            <a:off x="582072" y="1288975"/>
            <a:ext cx="12377229" cy="5845208"/>
          </a:xfrm>
        </p:spPr>
      </p:pic>
      <p:sp>
        <p:nvSpPr>
          <p:cNvPr id="4" name="Slide Number Placeholder 3">
            <a:extLst>
              <a:ext uri="{FF2B5EF4-FFF2-40B4-BE49-F238E27FC236}">
                <a16:creationId xmlns:a16="http://schemas.microsoft.com/office/drawing/2014/main" id="{63651E89-C003-E23C-3AC9-D99E1E331066}"/>
              </a:ext>
            </a:extLst>
          </p:cNvPr>
          <p:cNvSpPr>
            <a:spLocks noGrp="1"/>
          </p:cNvSpPr>
          <p:nvPr>
            <p:ph type="sldNum" sz="quarter" idx="12"/>
          </p:nvPr>
        </p:nvSpPr>
        <p:spPr/>
        <p:txBody>
          <a:bodyPr/>
          <a:lstStyle/>
          <a:p>
            <a:fld id="{91EC678D-754A-5D4E-895F-208DAB21A835}" type="slidenum">
              <a:rPr lang="en-US" smtClean="0"/>
              <a:t>15</a:t>
            </a:fld>
            <a:endParaRPr lang="en-US"/>
          </a:p>
        </p:txBody>
      </p:sp>
    </p:spTree>
    <p:extLst>
      <p:ext uri="{BB962C8B-B14F-4D97-AF65-F5344CB8AC3E}">
        <p14:creationId xmlns:p14="http://schemas.microsoft.com/office/powerpoint/2010/main" val="86951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B6BD-B26E-35EE-E418-BC687A224AB9}"/>
              </a:ext>
            </a:extLst>
          </p:cNvPr>
          <p:cNvSpPr>
            <a:spLocks noGrp="1"/>
          </p:cNvSpPr>
          <p:nvPr>
            <p:ph type="title"/>
          </p:nvPr>
        </p:nvSpPr>
        <p:spPr>
          <a:xfrm>
            <a:off x="225377" y="172825"/>
            <a:ext cx="12187238" cy="1269471"/>
          </a:xfrm>
        </p:spPr>
        <p:txBody>
          <a:bodyPr>
            <a:normAutofit/>
          </a:bodyPr>
          <a:lstStyle/>
          <a:p>
            <a:pPr algn="l"/>
            <a:r>
              <a:rPr lang="en-US" dirty="0"/>
              <a:t>Methamphetamine Detection Rate and Concentration in the Population Using Fentanyl in the West</a:t>
            </a:r>
          </a:p>
        </p:txBody>
      </p:sp>
      <p:pic>
        <p:nvPicPr>
          <p:cNvPr id="6" name="Content Placeholder 5">
            <a:extLst>
              <a:ext uri="{FF2B5EF4-FFF2-40B4-BE49-F238E27FC236}">
                <a16:creationId xmlns:a16="http://schemas.microsoft.com/office/drawing/2014/main" id="{3EA2D8E3-E15A-4092-F424-D0C55D1528F8}"/>
              </a:ext>
            </a:extLst>
          </p:cNvPr>
          <p:cNvPicPr>
            <a:picLocks noGrp="1" noChangeAspect="1"/>
          </p:cNvPicPr>
          <p:nvPr>
            <p:ph idx="1"/>
          </p:nvPr>
        </p:nvPicPr>
        <p:blipFill>
          <a:blip r:embed="rId2"/>
          <a:stretch>
            <a:fillRect/>
          </a:stretch>
        </p:blipFill>
        <p:spPr>
          <a:xfrm>
            <a:off x="608341" y="1519414"/>
            <a:ext cx="12324692" cy="5769005"/>
          </a:xfrm>
        </p:spPr>
      </p:pic>
      <p:sp>
        <p:nvSpPr>
          <p:cNvPr id="4" name="Slide Number Placeholder 3">
            <a:extLst>
              <a:ext uri="{FF2B5EF4-FFF2-40B4-BE49-F238E27FC236}">
                <a16:creationId xmlns:a16="http://schemas.microsoft.com/office/drawing/2014/main" id="{83C746EF-F322-645D-B57F-A5FBA39AB68A}"/>
              </a:ext>
            </a:extLst>
          </p:cNvPr>
          <p:cNvSpPr>
            <a:spLocks noGrp="1"/>
          </p:cNvSpPr>
          <p:nvPr>
            <p:ph type="sldNum" sz="quarter" idx="12"/>
          </p:nvPr>
        </p:nvSpPr>
        <p:spPr/>
        <p:txBody>
          <a:bodyPr/>
          <a:lstStyle/>
          <a:p>
            <a:fld id="{91EC678D-754A-5D4E-895F-208DAB21A835}" type="slidenum">
              <a:rPr lang="en-US" smtClean="0"/>
              <a:t>16</a:t>
            </a:fld>
            <a:endParaRPr lang="en-US"/>
          </a:p>
        </p:txBody>
      </p:sp>
    </p:spTree>
    <p:extLst>
      <p:ext uri="{BB962C8B-B14F-4D97-AF65-F5344CB8AC3E}">
        <p14:creationId xmlns:p14="http://schemas.microsoft.com/office/powerpoint/2010/main" val="235631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C27EC-9BBF-70DC-4216-B7C45C3D743C}"/>
              </a:ext>
            </a:extLst>
          </p:cNvPr>
          <p:cNvSpPr>
            <a:spLocks noGrp="1"/>
          </p:cNvSpPr>
          <p:nvPr>
            <p:ph type="sldNum" sz="quarter" idx="11"/>
          </p:nvPr>
        </p:nvSpPr>
        <p:spPr/>
        <p:txBody>
          <a:bodyPr/>
          <a:lstStyle/>
          <a:p>
            <a:fld id="{8D3AAEB2-345D-554A-AD76-9EDD8D44A8BA}" type="slidenum">
              <a:rPr lang="en-US" smtClean="0"/>
              <a:pPr/>
              <a:t>17</a:t>
            </a:fld>
            <a:endParaRPr lang="en-US"/>
          </a:p>
        </p:txBody>
      </p:sp>
      <p:pic>
        <p:nvPicPr>
          <p:cNvPr id="5" name="Picture 4">
            <a:extLst>
              <a:ext uri="{FF2B5EF4-FFF2-40B4-BE49-F238E27FC236}">
                <a16:creationId xmlns:a16="http://schemas.microsoft.com/office/drawing/2014/main" id="{12237990-788C-3E67-5914-5E5D504D6E91}"/>
              </a:ext>
            </a:extLst>
          </p:cNvPr>
          <p:cNvPicPr>
            <a:picLocks noChangeAspect="1"/>
          </p:cNvPicPr>
          <p:nvPr/>
        </p:nvPicPr>
        <p:blipFill>
          <a:blip r:embed="rId2"/>
          <a:stretch>
            <a:fillRect/>
          </a:stretch>
        </p:blipFill>
        <p:spPr>
          <a:xfrm>
            <a:off x="1455821" y="175747"/>
            <a:ext cx="10932824" cy="6909265"/>
          </a:xfrm>
          <a:prstGeom prst="rect">
            <a:avLst/>
          </a:prstGeom>
        </p:spPr>
      </p:pic>
      <p:sp>
        <p:nvSpPr>
          <p:cNvPr id="6" name="Rectangle: Rounded Corners 5">
            <a:extLst>
              <a:ext uri="{FF2B5EF4-FFF2-40B4-BE49-F238E27FC236}">
                <a16:creationId xmlns:a16="http://schemas.microsoft.com/office/drawing/2014/main" id="{C11400D4-7F4C-C108-788E-46019CFB857B}"/>
              </a:ext>
            </a:extLst>
          </p:cNvPr>
          <p:cNvSpPr/>
          <p:nvPr/>
        </p:nvSpPr>
        <p:spPr>
          <a:xfrm>
            <a:off x="6922233" y="4093029"/>
            <a:ext cx="5404371" cy="287382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54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C7F898-3CC6-D7A5-6AD2-51B28AB9804B}"/>
              </a:ext>
            </a:extLst>
          </p:cNvPr>
          <p:cNvSpPr>
            <a:spLocks noGrp="1"/>
          </p:cNvSpPr>
          <p:nvPr>
            <p:ph type="sldNum" sz="quarter" idx="11"/>
          </p:nvPr>
        </p:nvSpPr>
        <p:spPr/>
        <p:txBody>
          <a:bodyPr/>
          <a:lstStyle/>
          <a:p>
            <a:fld id="{91EC678D-754A-5D4E-895F-208DAB21A835}" type="slidenum">
              <a:rPr lang="en-US" smtClean="0"/>
              <a:t>18</a:t>
            </a:fld>
            <a:endParaRPr lang="en-US"/>
          </a:p>
        </p:txBody>
      </p:sp>
      <p:pic>
        <p:nvPicPr>
          <p:cNvPr id="5" name="Picture 4">
            <a:extLst>
              <a:ext uri="{FF2B5EF4-FFF2-40B4-BE49-F238E27FC236}">
                <a16:creationId xmlns:a16="http://schemas.microsoft.com/office/drawing/2014/main" id="{C337F303-8AFE-170A-B7D5-64043A10EC93}"/>
              </a:ext>
            </a:extLst>
          </p:cNvPr>
          <p:cNvPicPr>
            <a:picLocks noChangeAspect="1"/>
          </p:cNvPicPr>
          <p:nvPr/>
        </p:nvPicPr>
        <p:blipFill>
          <a:blip r:embed="rId2"/>
          <a:srcRect t="11481"/>
          <a:stretch/>
        </p:blipFill>
        <p:spPr>
          <a:xfrm>
            <a:off x="3033905" y="159969"/>
            <a:ext cx="7473564" cy="7040880"/>
          </a:xfrm>
          <a:prstGeom prst="rect">
            <a:avLst/>
          </a:prstGeom>
        </p:spPr>
      </p:pic>
      <p:sp>
        <p:nvSpPr>
          <p:cNvPr id="4" name="Rectangle 3">
            <a:extLst>
              <a:ext uri="{FF2B5EF4-FFF2-40B4-BE49-F238E27FC236}">
                <a16:creationId xmlns:a16="http://schemas.microsoft.com/office/drawing/2014/main" id="{F12705E3-5EC0-D799-3D5A-0C8B1692AE3F}"/>
              </a:ext>
            </a:extLst>
          </p:cNvPr>
          <p:cNvSpPr/>
          <p:nvPr/>
        </p:nvSpPr>
        <p:spPr>
          <a:xfrm>
            <a:off x="3371366" y="5940704"/>
            <a:ext cx="3225602" cy="26645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6"/>
          </a:p>
        </p:txBody>
      </p:sp>
      <p:sp>
        <p:nvSpPr>
          <p:cNvPr id="6" name="TextBox 5">
            <a:extLst>
              <a:ext uri="{FF2B5EF4-FFF2-40B4-BE49-F238E27FC236}">
                <a16:creationId xmlns:a16="http://schemas.microsoft.com/office/drawing/2014/main" id="{D15752B1-811C-AA96-AAC3-939072A243C8}"/>
              </a:ext>
            </a:extLst>
          </p:cNvPr>
          <p:cNvSpPr txBox="1"/>
          <p:nvPr/>
        </p:nvSpPr>
        <p:spPr>
          <a:xfrm>
            <a:off x="100604" y="7211301"/>
            <a:ext cx="9293363" cy="184666"/>
          </a:xfrm>
          <a:prstGeom prst="rect">
            <a:avLst/>
          </a:prstGeom>
          <a:noFill/>
        </p:spPr>
        <p:txBody>
          <a:bodyPr wrap="square" rtlCol="0">
            <a:spAutoFit/>
          </a:bodyPr>
          <a:lstStyle/>
          <a:p>
            <a:pPr marL="174625" indent="-168275">
              <a:buFont typeface="+mj-lt"/>
              <a:buAutoNum type="arabicPeriod"/>
            </a:pPr>
            <a:r>
              <a:rPr lang="en-US" sz="600">
                <a:solidFill>
                  <a:srgbClr val="212121"/>
                </a:solidFill>
              </a:rPr>
              <a:t>Millennium Health, LLC. Millennium Health Signals Report, Volume 7. </a:t>
            </a:r>
            <a:r>
              <a:rPr lang="en-US" sz="600" i="1">
                <a:solidFill>
                  <a:srgbClr val="212121"/>
                </a:solidFill>
              </a:rPr>
              <a:t>Shifting Tides – The Continued Evolution of the “Fourth Wave” of America’s Overdose Crisis.</a:t>
            </a:r>
            <a:r>
              <a:rPr lang="en-US" sz="600">
                <a:solidFill>
                  <a:srgbClr val="212121"/>
                </a:solidFill>
              </a:rPr>
              <a:t> Published: February 2025. Available at: </a:t>
            </a:r>
            <a:r>
              <a:rPr lang="en-US" sz="600">
                <a:solidFill>
                  <a:srgbClr val="212121"/>
                </a:solidFill>
                <a:hlinkClick r:id="rId3"/>
              </a:rPr>
              <a:t>https://www.millenniumhealth.com/signalsreport/</a:t>
            </a:r>
            <a:r>
              <a:rPr lang="en-US" sz="600">
                <a:solidFill>
                  <a:srgbClr val="212121"/>
                </a:solidFill>
              </a:rPr>
              <a:t> </a:t>
            </a:r>
            <a:endParaRPr lang="en-US" sz="600"/>
          </a:p>
        </p:txBody>
      </p:sp>
    </p:spTree>
    <p:extLst>
      <p:ext uri="{BB962C8B-B14F-4D97-AF65-F5344CB8AC3E}">
        <p14:creationId xmlns:p14="http://schemas.microsoft.com/office/powerpoint/2010/main" val="3848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4D1085-F81F-F9CB-C80D-932364F9D2B8}"/>
              </a:ext>
            </a:extLst>
          </p:cNvPr>
          <p:cNvSpPr>
            <a:spLocks noGrp="1"/>
          </p:cNvSpPr>
          <p:nvPr>
            <p:ph type="sldNum" sz="quarter" idx="11"/>
          </p:nvPr>
        </p:nvSpPr>
        <p:spPr/>
        <p:txBody>
          <a:bodyPr/>
          <a:lstStyle/>
          <a:p>
            <a:fld id="{91EC678D-754A-5D4E-895F-208DAB21A835}" type="slidenum">
              <a:rPr lang="en-US" smtClean="0"/>
              <a:t>19</a:t>
            </a:fld>
            <a:endParaRPr lang="en-US"/>
          </a:p>
        </p:txBody>
      </p:sp>
      <p:pic>
        <p:nvPicPr>
          <p:cNvPr id="5" name="Picture 4">
            <a:extLst>
              <a:ext uri="{FF2B5EF4-FFF2-40B4-BE49-F238E27FC236}">
                <a16:creationId xmlns:a16="http://schemas.microsoft.com/office/drawing/2014/main" id="{EA20F714-42DC-C864-ACD4-220A97ECCCBF}"/>
              </a:ext>
            </a:extLst>
          </p:cNvPr>
          <p:cNvPicPr>
            <a:picLocks noChangeAspect="1"/>
          </p:cNvPicPr>
          <p:nvPr/>
        </p:nvPicPr>
        <p:blipFill>
          <a:blip r:embed="rId2"/>
          <a:stretch>
            <a:fillRect/>
          </a:stretch>
        </p:blipFill>
        <p:spPr>
          <a:xfrm>
            <a:off x="1719453" y="190080"/>
            <a:ext cx="10102468" cy="6953073"/>
          </a:xfrm>
          <a:prstGeom prst="rect">
            <a:avLst/>
          </a:prstGeom>
        </p:spPr>
      </p:pic>
      <p:sp>
        <p:nvSpPr>
          <p:cNvPr id="4" name="TextBox 3">
            <a:extLst>
              <a:ext uri="{FF2B5EF4-FFF2-40B4-BE49-F238E27FC236}">
                <a16:creationId xmlns:a16="http://schemas.microsoft.com/office/drawing/2014/main" id="{889B74D9-400B-9BBA-9F00-C70341ADB630}"/>
              </a:ext>
            </a:extLst>
          </p:cNvPr>
          <p:cNvSpPr txBox="1"/>
          <p:nvPr/>
        </p:nvSpPr>
        <p:spPr>
          <a:xfrm>
            <a:off x="88135" y="7211301"/>
            <a:ext cx="10969379" cy="215444"/>
          </a:xfrm>
          <a:prstGeom prst="rect">
            <a:avLst/>
          </a:prstGeom>
          <a:noFill/>
        </p:spPr>
        <p:txBody>
          <a:bodyPr wrap="square" rtlCol="0">
            <a:spAutoFit/>
          </a:bodyPr>
          <a:lstStyle/>
          <a:p>
            <a:pPr marL="174625" indent="-168275">
              <a:buFont typeface="+mj-lt"/>
              <a:buAutoNum type="arabicPeriod"/>
            </a:pPr>
            <a:r>
              <a:rPr lang="en-US" sz="800" dirty="0">
                <a:solidFill>
                  <a:srgbClr val="212121"/>
                </a:solidFill>
              </a:rPr>
              <a:t>Millennium Health, LLC. Millennium Health Signals Report, Volume 7. </a:t>
            </a:r>
            <a:r>
              <a:rPr lang="en-US" sz="800" i="1" dirty="0">
                <a:solidFill>
                  <a:srgbClr val="212121"/>
                </a:solidFill>
              </a:rPr>
              <a:t>Shifting Tides – The Continued Evolution of the “Fourth Wave” of America’s Overdose Crisis.</a:t>
            </a:r>
            <a:r>
              <a:rPr lang="en-US" sz="800" dirty="0">
                <a:solidFill>
                  <a:srgbClr val="212121"/>
                </a:solidFill>
              </a:rPr>
              <a:t> Published: February 2025. Available at: </a:t>
            </a:r>
            <a:r>
              <a:rPr lang="en-US" sz="800" dirty="0">
                <a:solidFill>
                  <a:srgbClr val="212121"/>
                </a:solidFill>
                <a:hlinkClick r:id="rId3"/>
              </a:rPr>
              <a:t>https://www.millenniumhealth.com/signalsreport/</a:t>
            </a:r>
            <a:r>
              <a:rPr lang="en-US" sz="800" dirty="0">
                <a:solidFill>
                  <a:srgbClr val="212121"/>
                </a:solidFill>
              </a:rPr>
              <a:t> </a:t>
            </a:r>
            <a:endParaRPr lang="en-US" sz="800" dirty="0"/>
          </a:p>
        </p:txBody>
      </p:sp>
    </p:spTree>
    <p:extLst>
      <p:ext uri="{BB962C8B-B14F-4D97-AF65-F5344CB8AC3E}">
        <p14:creationId xmlns:p14="http://schemas.microsoft.com/office/powerpoint/2010/main" val="373997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cept of drug addiction - illegal drugs stock pictures, royalty-free photos &amp; images">
            <a:extLst>
              <a:ext uri="{FF2B5EF4-FFF2-40B4-BE49-F238E27FC236}">
                <a16:creationId xmlns:a16="http://schemas.microsoft.com/office/drawing/2014/main" id="{808F7F48-F64C-6F49-0901-0A5A0E5DA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15" r="9086"/>
          <a:stretch/>
        </p:blipFill>
        <p:spPr bwMode="auto">
          <a:xfrm>
            <a:off x="8897491" y="1494415"/>
            <a:ext cx="3637479" cy="441445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690A166-3B1B-4EC7-8BF6-1E3AAA238E4A}"/>
              </a:ext>
            </a:extLst>
          </p:cNvPr>
          <p:cNvSpPr>
            <a:spLocks noGrp="1"/>
          </p:cNvSpPr>
          <p:nvPr>
            <p:ph type="sldNum" sz="quarter" idx="11"/>
          </p:nvPr>
        </p:nvSpPr>
        <p:spPr/>
        <p:txBody>
          <a:bodyPr/>
          <a:lstStyle/>
          <a:p>
            <a:fld id="{8D3AAEB2-345D-554A-AD76-9EDD8D44A8BA}" type="slidenum">
              <a:rPr lang="en-US" smtClean="0"/>
              <a:pPr/>
              <a:t>2</a:t>
            </a:fld>
            <a:endParaRPr lang="en-US"/>
          </a:p>
        </p:txBody>
      </p:sp>
      <p:sp>
        <p:nvSpPr>
          <p:cNvPr id="3" name="Title 2">
            <a:extLst>
              <a:ext uri="{FF2B5EF4-FFF2-40B4-BE49-F238E27FC236}">
                <a16:creationId xmlns:a16="http://schemas.microsoft.com/office/drawing/2014/main" id="{EEA9DBCA-278B-4194-8855-EC9D27B53999}"/>
              </a:ext>
            </a:extLst>
          </p:cNvPr>
          <p:cNvSpPr>
            <a:spLocks noGrp="1"/>
          </p:cNvSpPr>
          <p:nvPr>
            <p:ph type="title"/>
          </p:nvPr>
        </p:nvSpPr>
        <p:spPr>
          <a:xfrm>
            <a:off x="401741" y="114627"/>
            <a:ext cx="10180850" cy="1269471"/>
          </a:xfrm>
        </p:spPr>
        <p:txBody>
          <a:bodyPr>
            <a:normAutofit/>
          </a:bodyPr>
          <a:lstStyle/>
          <a:p>
            <a:pPr algn="l"/>
            <a:r>
              <a:rPr lang="en-US" sz="3600" dirty="0"/>
              <a:t>Polysubstance Use</a:t>
            </a:r>
          </a:p>
        </p:txBody>
      </p:sp>
      <p:sp>
        <p:nvSpPr>
          <p:cNvPr id="4" name="Content Placeholder 3">
            <a:extLst>
              <a:ext uri="{FF2B5EF4-FFF2-40B4-BE49-F238E27FC236}">
                <a16:creationId xmlns:a16="http://schemas.microsoft.com/office/drawing/2014/main" id="{A84F8BFE-3A85-4624-B71B-BF4D03B599B4}"/>
              </a:ext>
            </a:extLst>
          </p:cNvPr>
          <p:cNvSpPr>
            <a:spLocks noGrp="1"/>
          </p:cNvSpPr>
          <p:nvPr>
            <p:ph sz="quarter" idx="12"/>
          </p:nvPr>
        </p:nvSpPr>
        <p:spPr>
          <a:xfrm>
            <a:off x="245041" y="1384098"/>
            <a:ext cx="7890784" cy="5162718"/>
          </a:xfrm>
        </p:spPr>
        <p:txBody>
          <a:bodyPr>
            <a:normAutofit fontScale="85000" lnSpcReduction="20000"/>
          </a:bodyPr>
          <a:lstStyle/>
          <a:p>
            <a:pPr marL="342900" indent="-342900" defTabSz="457200">
              <a:buClr>
                <a:schemeClr val="tx1"/>
              </a:buClr>
              <a:buFont typeface="Arial"/>
              <a:buChar char="•"/>
              <a:defRPr/>
            </a:pPr>
            <a:r>
              <a:rPr lang="en-US" sz="3000" dirty="0">
                <a:solidFill>
                  <a:srgbClr val="000000">
                    <a:lumMod val="50000"/>
                  </a:srgbClr>
                </a:solidFill>
                <a:cs typeface="+mn-cs"/>
              </a:rPr>
              <a:t>Polysubstance use involves the simultaneous and/or sequential use of multiple psychoactive substances</a:t>
            </a:r>
            <a:r>
              <a:rPr lang="en-US" sz="3000" baseline="30000" dirty="0">
                <a:solidFill>
                  <a:srgbClr val="000000">
                    <a:lumMod val="50000"/>
                  </a:srgbClr>
                </a:solidFill>
                <a:cs typeface="+mn-cs"/>
              </a:rPr>
              <a:t>1</a:t>
            </a:r>
          </a:p>
          <a:p>
            <a:pPr marL="787177" lvl="1" indent="-342900" defTabSz="457200">
              <a:buClr>
                <a:schemeClr val="tx1"/>
              </a:buClr>
              <a:buFont typeface="Arial"/>
              <a:buChar char="•"/>
              <a:defRPr/>
            </a:pPr>
            <a:r>
              <a:rPr lang="en-US" sz="2600" dirty="0">
                <a:solidFill>
                  <a:srgbClr val="000000">
                    <a:lumMod val="50000"/>
                  </a:srgbClr>
                </a:solidFill>
                <a:cs typeface="+mn-cs"/>
              </a:rPr>
              <a:t>Produce a unique drug effect</a:t>
            </a:r>
          </a:p>
          <a:p>
            <a:pPr marL="787177" lvl="1" indent="-342900" defTabSz="457200">
              <a:buClr>
                <a:schemeClr val="tx1"/>
              </a:buClr>
              <a:buFont typeface="Arial"/>
              <a:buChar char="•"/>
              <a:defRPr/>
            </a:pPr>
            <a:r>
              <a:rPr lang="en-US" sz="2600" dirty="0">
                <a:solidFill>
                  <a:srgbClr val="000000">
                    <a:lumMod val="50000"/>
                  </a:srgbClr>
                </a:solidFill>
                <a:cs typeface="+mn-cs"/>
              </a:rPr>
              <a:t>Counterbalance the effects of two drugs</a:t>
            </a:r>
          </a:p>
          <a:p>
            <a:pPr marL="342900" indent="-342900" defTabSz="457200">
              <a:buClr>
                <a:schemeClr val="tx1"/>
              </a:buClr>
              <a:buFont typeface="Arial"/>
              <a:buChar char="•"/>
              <a:defRPr/>
            </a:pPr>
            <a:endParaRPr lang="en-US" sz="3000" dirty="0">
              <a:solidFill>
                <a:srgbClr val="000000">
                  <a:lumMod val="50000"/>
                </a:srgbClr>
              </a:solidFill>
              <a:cs typeface="+mn-cs"/>
            </a:endParaRPr>
          </a:p>
          <a:p>
            <a:pPr marL="342900" indent="-342900" defTabSz="457200">
              <a:buClr>
                <a:schemeClr val="tx1"/>
              </a:buClr>
              <a:buFont typeface="Arial"/>
              <a:buChar char="•"/>
              <a:defRPr/>
            </a:pPr>
            <a:r>
              <a:rPr lang="en-US" sz="3000" dirty="0">
                <a:solidFill>
                  <a:srgbClr val="000000">
                    <a:lumMod val="50000"/>
                  </a:srgbClr>
                </a:solidFill>
                <a:cs typeface="+mn-cs"/>
              </a:rPr>
              <a:t>Polysubstance use is very common but may be unintentional</a:t>
            </a:r>
            <a:r>
              <a:rPr lang="en-US" sz="3000" baseline="30000" dirty="0">
                <a:solidFill>
                  <a:srgbClr val="000000">
                    <a:lumMod val="50000"/>
                  </a:srgbClr>
                </a:solidFill>
                <a:cs typeface="+mn-cs"/>
              </a:rPr>
              <a:t>1,2</a:t>
            </a:r>
            <a:endParaRPr lang="en-US" sz="3000" dirty="0">
              <a:solidFill>
                <a:srgbClr val="000000">
                  <a:lumMod val="50000"/>
                </a:srgbClr>
              </a:solidFill>
              <a:cs typeface="+mn-cs"/>
            </a:endParaRPr>
          </a:p>
          <a:p>
            <a:pPr marL="914400" lvl="1" indent="-457200" defTabSz="457200">
              <a:buClr>
                <a:schemeClr val="tx1"/>
              </a:buClr>
              <a:buFont typeface="Arial" panose="020B0604020202020204" pitchFamily="34" charset="0"/>
              <a:buChar char="•"/>
              <a:defRPr/>
            </a:pPr>
            <a:r>
              <a:rPr lang="en-US" sz="2600" dirty="0">
                <a:solidFill>
                  <a:srgbClr val="000000">
                    <a:lumMod val="50000"/>
                  </a:srgbClr>
                </a:solidFill>
                <a:cs typeface="+mn-cs"/>
              </a:rPr>
              <a:t>Contaminated drugs or counterfeit tablets</a:t>
            </a:r>
          </a:p>
          <a:p>
            <a:pPr marL="457200" lvl="1" indent="0" defTabSz="457200">
              <a:buClr>
                <a:schemeClr val="tx1"/>
              </a:buClr>
              <a:buNone/>
              <a:defRPr/>
            </a:pPr>
            <a:endParaRPr lang="en-US" sz="2600" dirty="0">
              <a:solidFill>
                <a:srgbClr val="000000">
                  <a:lumMod val="50000"/>
                </a:srgbClr>
              </a:solidFill>
              <a:cs typeface="+mn-cs"/>
            </a:endParaRPr>
          </a:p>
          <a:p>
            <a:pPr marL="342900" indent="-342900" defTabSz="457200">
              <a:buClr>
                <a:schemeClr val="tx1"/>
              </a:buClr>
              <a:buFont typeface="Arial"/>
              <a:buChar char="•"/>
              <a:defRPr/>
            </a:pPr>
            <a:r>
              <a:rPr lang="en-US" sz="3000" dirty="0">
                <a:solidFill>
                  <a:srgbClr val="000000">
                    <a:lumMod val="50000"/>
                  </a:srgbClr>
                </a:solidFill>
                <a:cs typeface="+mn-cs"/>
              </a:rPr>
              <a:t>Most opioid-related overdose deaths involve multiple substances (e.g., fentanyl and a stimulant drug)</a:t>
            </a:r>
            <a:r>
              <a:rPr lang="en-US" sz="3000" baseline="30000" dirty="0">
                <a:solidFill>
                  <a:srgbClr val="000000">
                    <a:lumMod val="50000"/>
                  </a:srgbClr>
                </a:solidFill>
                <a:cs typeface="+mn-cs"/>
              </a:rPr>
              <a:t> 1</a:t>
            </a:r>
            <a:endParaRPr lang="en-US" sz="3000" dirty="0">
              <a:solidFill>
                <a:srgbClr val="000000">
                  <a:lumMod val="50000"/>
                </a:srgbClr>
              </a:solidFill>
              <a:cs typeface="+mn-cs"/>
            </a:endParaRPr>
          </a:p>
          <a:p>
            <a:pPr marL="787177" lvl="1" indent="-342900" defTabSz="457200">
              <a:buClr>
                <a:schemeClr val="tx1"/>
              </a:buClr>
              <a:buFont typeface="Arial"/>
              <a:buChar char="•"/>
              <a:defRPr/>
            </a:pPr>
            <a:r>
              <a:rPr lang="en-US" sz="2600" dirty="0">
                <a:solidFill>
                  <a:srgbClr val="000000">
                    <a:lumMod val="50000"/>
                  </a:srgbClr>
                </a:solidFill>
                <a:cs typeface="+mn-cs"/>
              </a:rPr>
              <a:t>Naloxone is less effective for overdoses involving multiple drugs</a:t>
            </a:r>
            <a:r>
              <a:rPr lang="en-US" sz="2600" baseline="30000" dirty="0">
                <a:solidFill>
                  <a:srgbClr val="000000">
                    <a:lumMod val="50000"/>
                  </a:srgbClr>
                </a:solidFill>
                <a:cs typeface="+mn-cs"/>
              </a:rPr>
              <a:t>3</a:t>
            </a:r>
          </a:p>
          <a:p>
            <a:pPr marL="342900" indent="-342900" defTabSz="457200">
              <a:buClr>
                <a:schemeClr val="tx1"/>
              </a:buClr>
              <a:buFont typeface="Arial"/>
              <a:buChar char="•"/>
              <a:defRPr/>
            </a:pPr>
            <a:endParaRPr lang="en-US" sz="3000" dirty="0">
              <a:solidFill>
                <a:srgbClr val="000000">
                  <a:lumMod val="50000"/>
                </a:srgbClr>
              </a:solidFill>
              <a:cs typeface="+mn-cs"/>
            </a:endParaRPr>
          </a:p>
          <a:p>
            <a:pPr marL="342900" indent="-342900" defTabSz="457200">
              <a:buClr>
                <a:schemeClr val="tx1"/>
              </a:buClr>
              <a:buFont typeface="Arial"/>
              <a:buChar char="•"/>
              <a:defRPr/>
            </a:pPr>
            <a:endParaRPr lang="en-US" sz="3000" dirty="0">
              <a:solidFill>
                <a:srgbClr val="000000">
                  <a:lumMod val="50000"/>
                </a:srgbClr>
              </a:solidFill>
              <a:cs typeface="+mn-cs"/>
            </a:endParaRPr>
          </a:p>
        </p:txBody>
      </p:sp>
      <p:sp>
        <p:nvSpPr>
          <p:cNvPr id="6" name="TextBox 5">
            <a:extLst>
              <a:ext uri="{FF2B5EF4-FFF2-40B4-BE49-F238E27FC236}">
                <a16:creationId xmlns:a16="http://schemas.microsoft.com/office/drawing/2014/main" id="{FFC7F50D-B212-3022-4796-A0558C3BB8A0}"/>
              </a:ext>
            </a:extLst>
          </p:cNvPr>
          <p:cNvSpPr txBox="1"/>
          <p:nvPr/>
        </p:nvSpPr>
        <p:spPr>
          <a:xfrm>
            <a:off x="245041" y="6813899"/>
            <a:ext cx="9613808" cy="600164"/>
          </a:xfrm>
          <a:prstGeom prst="rect">
            <a:avLst/>
          </a:prstGeom>
          <a:noFill/>
        </p:spPr>
        <p:txBody>
          <a:bodyPr wrap="square" rtlCol="0">
            <a:spAutoFit/>
          </a:bodyPr>
          <a:lstStyle/>
          <a:p>
            <a:pPr marL="152371" indent="-152371">
              <a:buFont typeface="+mj-lt"/>
              <a:buAutoNum type="arabicPeriod"/>
            </a:pPr>
            <a:r>
              <a:rPr lang="en-US" sz="800">
                <a:solidFill>
                  <a:srgbClr val="212121"/>
                </a:solidFill>
                <a:latin typeface="Arial" panose="020B0604020202020204" pitchFamily="34" charset="0"/>
                <a:ea typeface="Calibri" panose="020F0502020204030204" pitchFamily="34" charset="0"/>
                <a:cs typeface="Arial" panose="020B0604020202020204" pitchFamily="34" charset="0"/>
              </a:rPr>
              <a:t>Compton WM, Valentino RJ, DuPont RL. Polysubstance use in the U.S. opioid crisis. </a:t>
            </a:r>
            <a:r>
              <a:rPr lang="en-US" sz="800" i="1">
                <a:solidFill>
                  <a:srgbClr val="212121"/>
                </a:solidFill>
                <a:latin typeface="Arial" panose="020B0604020202020204" pitchFamily="34" charset="0"/>
                <a:ea typeface="Calibri" panose="020F0502020204030204" pitchFamily="34" charset="0"/>
                <a:cs typeface="Arial" panose="020B0604020202020204" pitchFamily="34" charset="0"/>
              </a:rPr>
              <a:t>Mol Psychiatry</a:t>
            </a:r>
            <a:r>
              <a:rPr lang="en-US" sz="800">
                <a:solidFill>
                  <a:srgbClr val="212121"/>
                </a:solidFill>
                <a:latin typeface="Arial" panose="020B0604020202020204" pitchFamily="34" charset="0"/>
                <a:ea typeface="Calibri" panose="020F0502020204030204" pitchFamily="34" charset="0"/>
                <a:cs typeface="Arial" panose="020B0604020202020204" pitchFamily="34" charset="0"/>
              </a:rPr>
              <a:t>. 2021;26(1):41-50. doi:10.1038/s41380-020-00949-3\.</a:t>
            </a:r>
          </a:p>
          <a:p>
            <a:pPr marL="152371" indent="-152371">
              <a:buFont typeface="+mj-lt"/>
              <a:buAutoNum type="arabicPeriod"/>
            </a:pPr>
            <a:r>
              <a:rPr lang="en-US" sz="800">
                <a:solidFill>
                  <a:srgbClr val="363738"/>
                </a:solidFill>
                <a:latin typeface="Arial"/>
                <a:cs typeface="Arial"/>
              </a:rPr>
              <a:t>2020 Drug Enforcement Administration National Drug Threat Assessment. U.S. Department of Justice, Drug Enforcement Administration. Published March 2021.</a:t>
            </a:r>
            <a:endParaRPr lang="en-US" sz="800">
              <a:solidFill>
                <a:srgbClr val="212121"/>
              </a:solidFill>
              <a:latin typeface="Arial" panose="020B0604020202020204" pitchFamily="34" charset="0"/>
              <a:ea typeface="Calibri" panose="020F0502020204030204" pitchFamily="34" charset="0"/>
              <a:cs typeface="Arial" panose="020B0604020202020204" pitchFamily="34" charset="0"/>
            </a:endParaRPr>
          </a:p>
          <a:p>
            <a:pPr marL="152371" indent="-152371">
              <a:buFont typeface="+mj-lt"/>
              <a:buAutoNum type="arabicPeriod"/>
            </a:pPr>
            <a:r>
              <a:rPr lang="en-US" sz="800">
                <a:solidFill>
                  <a:srgbClr val="212121"/>
                </a:solidFill>
                <a:latin typeface="Arial" panose="020B0604020202020204" pitchFamily="34" charset="0"/>
                <a:ea typeface="Calibri" panose="020F0502020204030204" pitchFamily="34" charset="0"/>
                <a:cs typeface="Arial" panose="020B0604020202020204" pitchFamily="34" charset="0"/>
              </a:rPr>
              <a:t>Smart R, Kim JY, Kennedy S, et al. Association of polysubstance use disorder with treatment quality among Medicaid beneficiaries with opioid use disorder. </a:t>
            </a:r>
            <a:r>
              <a:rPr lang="en-US" sz="800" i="1">
                <a:solidFill>
                  <a:srgbClr val="212121"/>
                </a:solidFill>
                <a:latin typeface="Arial" panose="020B0604020202020204" pitchFamily="34" charset="0"/>
                <a:ea typeface="Calibri" panose="020F0502020204030204" pitchFamily="34" charset="0"/>
                <a:cs typeface="Arial" panose="020B0604020202020204" pitchFamily="34" charset="0"/>
              </a:rPr>
              <a:t>J </a:t>
            </a:r>
            <a:r>
              <a:rPr lang="en-US" sz="800" i="1" err="1">
                <a:solidFill>
                  <a:srgbClr val="212121"/>
                </a:solidFill>
                <a:latin typeface="Arial" panose="020B0604020202020204" pitchFamily="34" charset="0"/>
                <a:ea typeface="Calibri" panose="020F0502020204030204" pitchFamily="34" charset="0"/>
                <a:cs typeface="Arial" panose="020B0604020202020204" pitchFamily="34" charset="0"/>
              </a:rPr>
              <a:t>Subst</a:t>
            </a:r>
            <a:r>
              <a:rPr lang="en-US" sz="800" i="1">
                <a:solidFill>
                  <a:srgbClr val="212121"/>
                </a:solidFill>
                <a:latin typeface="Arial" panose="020B0604020202020204" pitchFamily="34" charset="0"/>
                <a:ea typeface="Calibri" panose="020F0502020204030204" pitchFamily="34" charset="0"/>
                <a:cs typeface="Arial" panose="020B0604020202020204" pitchFamily="34" charset="0"/>
              </a:rPr>
              <a:t> Abuse Treat</a:t>
            </a:r>
            <a:r>
              <a:rPr lang="en-US" sz="800">
                <a:solidFill>
                  <a:srgbClr val="212121"/>
                </a:solidFill>
                <a:latin typeface="Arial" panose="020B0604020202020204" pitchFamily="34" charset="0"/>
                <a:ea typeface="Calibri" panose="020F0502020204030204" pitchFamily="34" charset="0"/>
                <a:cs typeface="Arial" panose="020B0604020202020204" pitchFamily="34" charset="0"/>
              </a:rPr>
              <a:t>. 2023;144:108921. doi:10.1016/j.jsat.2022.108921</a:t>
            </a:r>
            <a:r>
              <a:rPr lang="en-US" sz="8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52371" indent="-152371">
              <a:buFont typeface="+mj-lt"/>
              <a:buAutoNum type="arabicPeriod"/>
            </a:pPr>
            <a:endParaRPr lang="en-US" sz="1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2552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464769-296E-6CC1-4F09-487BB029DCFF}"/>
              </a:ext>
            </a:extLst>
          </p:cNvPr>
          <p:cNvSpPr>
            <a:spLocks noGrp="1"/>
          </p:cNvSpPr>
          <p:nvPr>
            <p:ph type="sldNum" sz="quarter" idx="11"/>
          </p:nvPr>
        </p:nvSpPr>
        <p:spPr/>
        <p:txBody>
          <a:bodyPr/>
          <a:lstStyle/>
          <a:p>
            <a:fld id="{8D3AAEB2-345D-554A-AD76-9EDD8D44A8BA}" type="slidenum">
              <a:rPr lang="en-US" smtClean="0"/>
              <a:pPr/>
              <a:t>20</a:t>
            </a:fld>
            <a:endParaRPr lang="en-US"/>
          </a:p>
        </p:txBody>
      </p:sp>
      <p:sp>
        <p:nvSpPr>
          <p:cNvPr id="3" name="TextBox 2">
            <a:extLst>
              <a:ext uri="{FF2B5EF4-FFF2-40B4-BE49-F238E27FC236}">
                <a16:creationId xmlns:a16="http://schemas.microsoft.com/office/drawing/2014/main" id="{E0E70D3F-78A5-5DCA-C2F6-03A559F7BC89}"/>
              </a:ext>
            </a:extLst>
          </p:cNvPr>
          <p:cNvSpPr txBox="1"/>
          <p:nvPr/>
        </p:nvSpPr>
        <p:spPr>
          <a:xfrm>
            <a:off x="3140138" y="2260316"/>
            <a:ext cx="7233007" cy="1323439"/>
          </a:xfrm>
          <a:prstGeom prst="rect">
            <a:avLst/>
          </a:prstGeom>
          <a:noFill/>
        </p:spPr>
        <p:txBody>
          <a:bodyPr wrap="square" rtlCol="0">
            <a:spAutoFit/>
          </a:bodyPr>
          <a:lstStyle/>
          <a:p>
            <a:pPr algn="ctr"/>
            <a:r>
              <a:rPr lang="en-US" sz="8000" dirty="0"/>
              <a:t>Thank you</a:t>
            </a:r>
          </a:p>
        </p:txBody>
      </p:sp>
    </p:spTree>
    <p:extLst>
      <p:ext uri="{BB962C8B-B14F-4D97-AF65-F5344CB8AC3E}">
        <p14:creationId xmlns:p14="http://schemas.microsoft.com/office/powerpoint/2010/main" val="244655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EC16-5B9E-58B2-26DA-20B183FCE45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52AB7E-AEC8-41E2-DD1F-51DB7AF32521}"/>
              </a:ext>
            </a:extLst>
          </p:cNvPr>
          <p:cNvSpPr>
            <a:spLocks noGrp="1"/>
          </p:cNvSpPr>
          <p:nvPr>
            <p:ph type="sldNum" sz="quarter" idx="11"/>
          </p:nvPr>
        </p:nvSpPr>
        <p:spPr/>
        <p:txBody>
          <a:bodyPr/>
          <a:lstStyle/>
          <a:p>
            <a:fld id="{91EC678D-754A-5D4E-895F-208DAB21A835}" type="slidenum">
              <a:rPr lang="en-US" smtClean="0"/>
              <a:t>3</a:t>
            </a:fld>
            <a:endParaRPr lang="en-US"/>
          </a:p>
        </p:txBody>
      </p:sp>
      <p:sp>
        <p:nvSpPr>
          <p:cNvPr id="14" name="TextBox 13">
            <a:extLst>
              <a:ext uri="{FF2B5EF4-FFF2-40B4-BE49-F238E27FC236}">
                <a16:creationId xmlns:a16="http://schemas.microsoft.com/office/drawing/2014/main" id="{75C9D9DC-0106-6D28-7038-CFD1A0D912B1}"/>
              </a:ext>
            </a:extLst>
          </p:cNvPr>
          <p:cNvSpPr txBox="1"/>
          <p:nvPr/>
        </p:nvSpPr>
        <p:spPr>
          <a:xfrm>
            <a:off x="1740404" y="2352916"/>
            <a:ext cx="10060938" cy="523220"/>
          </a:xfrm>
          <a:prstGeom prst="rect">
            <a:avLst/>
          </a:prstGeom>
          <a:noFill/>
        </p:spPr>
        <p:txBody>
          <a:bodyPr wrap="square" rtlCol="0">
            <a:spAutoFit/>
          </a:bodyPr>
          <a:lstStyle/>
          <a:p>
            <a:pPr algn="ctr"/>
            <a:r>
              <a:rPr lang="en-US" sz="2800" b="1" dirty="0">
                <a:solidFill>
                  <a:srgbClr val="403F41"/>
                </a:solidFill>
              </a:rPr>
              <a:t>Percentage of Fentanyl Overdose Deaths Involving Stimulants</a:t>
            </a:r>
          </a:p>
        </p:txBody>
      </p:sp>
      <p:graphicFrame>
        <p:nvGraphicFramePr>
          <p:cNvPr id="15" name="Chart 14">
            <a:extLst>
              <a:ext uri="{FF2B5EF4-FFF2-40B4-BE49-F238E27FC236}">
                <a16:creationId xmlns:a16="http://schemas.microsoft.com/office/drawing/2014/main" id="{081DFBD4-BEC3-7CE5-263E-2399BD72CA2A}"/>
              </a:ext>
            </a:extLst>
          </p:cNvPr>
          <p:cNvGraphicFramePr>
            <a:graphicFrameLocks noChangeAspect="1"/>
          </p:cNvGraphicFramePr>
          <p:nvPr>
            <p:extLst>
              <p:ext uri="{D42A27DB-BD31-4B8C-83A1-F6EECF244321}">
                <p14:modId xmlns:p14="http://schemas.microsoft.com/office/powerpoint/2010/main" val="3844355340"/>
              </p:ext>
            </p:extLst>
          </p:nvPr>
        </p:nvGraphicFramePr>
        <p:xfrm>
          <a:off x="3127670" y="3408988"/>
          <a:ext cx="3625353" cy="3427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3C90C200-4A83-B927-EB1D-3D9EFDA9F44F}"/>
              </a:ext>
            </a:extLst>
          </p:cNvPr>
          <p:cNvGraphicFramePr>
            <a:graphicFrameLocks noChangeAspect="1"/>
          </p:cNvGraphicFramePr>
          <p:nvPr>
            <p:extLst>
              <p:ext uri="{D42A27DB-BD31-4B8C-83A1-F6EECF244321}">
                <p14:modId xmlns:p14="http://schemas.microsoft.com/office/powerpoint/2010/main" val="3788103942"/>
              </p:ext>
            </p:extLst>
          </p:nvPr>
        </p:nvGraphicFramePr>
        <p:xfrm>
          <a:off x="7121683" y="3412858"/>
          <a:ext cx="3621261" cy="342368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FCB240E1-BD4B-CC01-4F4D-34A960B7B68C}"/>
              </a:ext>
            </a:extLst>
          </p:cNvPr>
          <p:cNvSpPr txBox="1"/>
          <p:nvPr/>
        </p:nvSpPr>
        <p:spPr>
          <a:xfrm>
            <a:off x="3960006" y="4317865"/>
            <a:ext cx="1810195" cy="1015663"/>
          </a:xfrm>
          <a:prstGeom prst="rect">
            <a:avLst/>
          </a:prstGeom>
          <a:noFill/>
        </p:spPr>
        <p:txBody>
          <a:bodyPr wrap="square" rtlCol="0">
            <a:spAutoFit/>
          </a:bodyPr>
          <a:lstStyle/>
          <a:p>
            <a:pPr algn="ctr"/>
            <a:r>
              <a:rPr lang="en-US" sz="6000" b="1">
                <a:ln w="19050">
                  <a:solidFill>
                    <a:sysClr val="windowText" lastClr="000000"/>
                  </a:solidFill>
                </a:ln>
                <a:solidFill>
                  <a:srgbClr val="C00000"/>
                </a:solidFill>
              </a:rPr>
              <a:t>12%</a:t>
            </a:r>
          </a:p>
        </p:txBody>
      </p:sp>
      <p:sp>
        <p:nvSpPr>
          <p:cNvPr id="21" name="TextBox 20">
            <a:extLst>
              <a:ext uri="{FF2B5EF4-FFF2-40B4-BE49-F238E27FC236}">
                <a16:creationId xmlns:a16="http://schemas.microsoft.com/office/drawing/2014/main" id="{E4389625-B4F0-A5DD-F092-60E7CE81CDCA}"/>
              </a:ext>
            </a:extLst>
          </p:cNvPr>
          <p:cNvSpPr txBox="1"/>
          <p:nvPr/>
        </p:nvSpPr>
        <p:spPr>
          <a:xfrm>
            <a:off x="4019010" y="5276024"/>
            <a:ext cx="1692187" cy="646331"/>
          </a:xfrm>
          <a:prstGeom prst="rect">
            <a:avLst/>
          </a:prstGeom>
          <a:noFill/>
        </p:spPr>
        <p:txBody>
          <a:bodyPr wrap="square" rtlCol="0">
            <a:spAutoFit/>
          </a:bodyPr>
          <a:lstStyle/>
          <a:p>
            <a:pPr algn="ctr"/>
            <a:r>
              <a:rPr lang="en-US"/>
              <a:t>Co-Involved Stimulants</a:t>
            </a:r>
          </a:p>
        </p:txBody>
      </p:sp>
      <p:sp>
        <p:nvSpPr>
          <p:cNvPr id="22" name="TextBox 21">
            <a:extLst>
              <a:ext uri="{FF2B5EF4-FFF2-40B4-BE49-F238E27FC236}">
                <a16:creationId xmlns:a16="http://schemas.microsoft.com/office/drawing/2014/main" id="{01B0467E-8839-7274-DCFB-4E38772311FD}"/>
              </a:ext>
            </a:extLst>
          </p:cNvPr>
          <p:cNvSpPr txBox="1"/>
          <p:nvPr/>
        </p:nvSpPr>
        <p:spPr>
          <a:xfrm>
            <a:off x="7758432" y="4317865"/>
            <a:ext cx="1810195" cy="1015663"/>
          </a:xfrm>
          <a:prstGeom prst="rect">
            <a:avLst/>
          </a:prstGeom>
          <a:noFill/>
        </p:spPr>
        <p:txBody>
          <a:bodyPr wrap="square" rtlCol="0">
            <a:spAutoFit/>
          </a:bodyPr>
          <a:lstStyle/>
          <a:p>
            <a:pPr algn="ctr"/>
            <a:r>
              <a:rPr lang="en-US" sz="6000" b="1" dirty="0">
                <a:ln w="19050">
                  <a:solidFill>
                    <a:schemeClr val="tx1"/>
                  </a:solidFill>
                </a:ln>
                <a:solidFill>
                  <a:srgbClr val="C00000"/>
                </a:solidFill>
              </a:rPr>
              <a:t>57%</a:t>
            </a:r>
          </a:p>
        </p:txBody>
      </p:sp>
      <p:sp>
        <p:nvSpPr>
          <p:cNvPr id="23" name="TextBox 22">
            <a:extLst>
              <a:ext uri="{FF2B5EF4-FFF2-40B4-BE49-F238E27FC236}">
                <a16:creationId xmlns:a16="http://schemas.microsoft.com/office/drawing/2014/main" id="{B272FD1F-2DF6-E768-91CA-2E23B32A7061}"/>
              </a:ext>
            </a:extLst>
          </p:cNvPr>
          <p:cNvSpPr txBox="1"/>
          <p:nvPr/>
        </p:nvSpPr>
        <p:spPr>
          <a:xfrm>
            <a:off x="7817436" y="5272155"/>
            <a:ext cx="1692187" cy="646331"/>
          </a:xfrm>
          <a:prstGeom prst="rect">
            <a:avLst/>
          </a:prstGeom>
          <a:noFill/>
        </p:spPr>
        <p:txBody>
          <a:bodyPr wrap="square" rtlCol="0">
            <a:spAutoFit/>
          </a:bodyPr>
          <a:lstStyle/>
          <a:p>
            <a:pPr algn="ctr"/>
            <a:r>
              <a:rPr lang="en-US"/>
              <a:t>Co-Involved Stimulants</a:t>
            </a:r>
          </a:p>
        </p:txBody>
      </p:sp>
      <p:sp>
        <p:nvSpPr>
          <p:cNvPr id="24" name="TextBox 23">
            <a:extLst>
              <a:ext uri="{FF2B5EF4-FFF2-40B4-BE49-F238E27FC236}">
                <a16:creationId xmlns:a16="http://schemas.microsoft.com/office/drawing/2014/main" id="{7FB72458-81A8-3C68-B11F-1339BE80200A}"/>
              </a:ext>
            </a:extLst>
          </p:cNvPr>
          <p:cNvSpPr txBox="1"/>
          <p:nvPr/>
        </p:nvSpPr>
        <p:spPr>
          <a:xfrm>
            <a:off x="3853178" y="2924762"/>
            <a:ext cx="2031814" cy="584775"/>
          </a:xfrm>
          <a:prstGeom prst="rect">
            <a:avLst/>
          </a:prstGeom>
          <a:noFill/>
        </p:spPr>
        <p:txBody>
          <a:bodyPr wrap="square" rtlCol="0">
            <a:spAutoFit/>
          </a:bodyPr>
          <a:lstStyle/>
          <a:p>
            <a:pPr algn="ctr"/>
            <a:r>
              <a:rPr lang="en-US" sz="3200" dirty="0"/>
              <a:t>2013</a:t>
            </a:r>
          </a:p>
        </p:txBody>
      </p:sp>
      <p:sp>
        <p:nvSpPr>
          <p:cNvPr id="25" name="TextBox 24">
            <a:extLst>
              <a:ext uri="{FF2B5EF4-FFF2-40B4-BE49-F238E27FC236}">
                <a16:creationId xmlns:a16="http://schemas.microsoft.com/office/drawing/2014/main" id="{F5E30A87-70FA-8ED8-6A65-E74ED48173D8}"/>
              </a:ext>
            </a:extLst>
          </p:cNvPr>
          <p:cNvSpPr txBox="1"/>
          <p:nvPr/>
        </p:nvSpPr>
        <p:spPr>
          <a:xfrm>
            <a:off x="7915959" y="2900787"/>
            <a:ext cx="2031814" cy="584775"/>
          </a:xfrm>
          <a:prstGeom prst="rect">
            <a:avLst/>
          </a:prstGeom>
          <a:noFill/>
        </p:spPr>
        <p:txBody>
          <a:bodyPr wrap="square" rtlCol="0">
            <a:spAutoFit/>
          </a:bodyPr>
          <a:lstStyle/>
          <a:p>
            <a:pPr algn="ctr"/>
            <a:r>
              <a:rPr lang="en-US" sz="3200" dirty="0"/>
              <a:t>2023</a:t>
            </a:r>
          </a:p>
        </p:txBody>
      </p:sp>
      <p:sp>
        <p:nvSpPr>
          <p:cNvPr id="5" name="TextBox 4">
            <a:extLst>
              <a:ext uri="{FF2B5EF4-FFF2-40B4-BE49-F238E27FC236}">
                <a16:creationId xmlns:a16="http://schemas.microsoft.com/office/drawing/2014/main" id="{7E0E0162-5477-4CDF-11D8-4F0B562AFF0B}"/>
              </a:ext>
            </a:extLst>
          </p:cNvPr>
          <p:cNvSpPr txBox="1"/>
          <p:nvPr/>
        </p:nvSpPr>
        <p:spPr>
          <a:xfrm>
            <a:off x="125493" y="7103579"/>
            <a:ext cx="9797521" cy="215444"/>
          </a:xfrm>
          <a:prstGeom prst="rect">
            <a:avLst/>
          </a:prstGeom>
          <a:noFill/>
        </p:spPr>
        <p:txBody>
          <a:bodyPr wrap="square" rtlCol="0">
            <a:spAutoFit/>
          </a:bodyPr>
          <a:lstStyle/>
          <a:p>
            <a:pPr marL="95235" indent="-95235">
              <a:buFont typeface="+mj-lt"/>
              <a:buAutoNum type="arabicPeriod"/>
            </a:pPr>
            <a:r>
              <a:rPr lang="en-US" sz="800" dirty="0">
                <a:solidFill>
                  <a:srgbClr val="403F41"/>
                </a:solidFill>
              </a:rPr>
              <a:t>CDCWONDER. Centers for Disease Control and Prevention. Accessed January 14, 2025. https://wonder.cdc.gov/</a:t>
            </a:r>
          </a:p>
        </p:txBody>
      </p:sp>
      <p:sp>
        <p:nvSpPr>
          <p:cNvPr id="4" name="Content Placeholder 1">
            <a:extLst>
              <a:ext uri="{FF2B5EF4-FFF2-40B4-BE49-F238E27FC236}">
                <a16:creationId xmlns:a16="http://schemas.microsoft.com/office/drawing/2014/main" id="{93056F36-A75F-9D3F-4991-5E0CE9BBBB7F}"/>
              </a:ext>
            </a:extLst>
          </p:cNvPr>
          <p:cNvSpPr txBox="1">
            <a:spLocks/>
          </p:cNvSpPr>
          <p:nvPr/>
        </p:nvSpPr>
        <p:spPr>
          <a:xfrm>
            <a:off x="540623" y="287228"/>
            <a:ext cx="7493619" cy="708025"/>
          </a:xfrm>
          <a:prstGeom prst="rect">
            <a:avLst/>
          </a:prstGeom>
        </p:spPr>
        <p:txBody>
          <a:bodyPr vert="horz" lIns="101549" tIns="50775" rIns="101549" bIns="50775" rtlCol="0">
            <a:normAutofit lnSpcReduction="10000"/>
          </a:bodyPr>
          <a:lstStyle>
            <a:lvl1pPr marL="380809" indent="-380809" algn="l" defTabSz="507746" rtl="0" eaLnBrk="1" latinLnBrk="0" hangingPunct="1">
              <a:spcBef>
                <a:spcPct val="20000"/>
              </a:spcBef>
              <a:buFont typeface="Wingdings" charset="2"/>
              <a:buChar char="§"/>
              <a:defRPr sz="2000" kern="1200">
                <a:solidFill>
                  <a:schemeClr val="tx1"/>
                </a:solidFill>
                <a:latin typeface="Arial"/>
                <a:ea typeface="+mn-ea"/>
                <a:cs typeface="Arial"/>
              </a:defRPr>
            </a:lvl1pPr>
            <a:lvl2pPr marL="825086" indent="-317341" algn="l" defTabSz="507746" rtl="0" eaLnBrk="1" latinLnBrk="0" hangingPunct="1">
              <a:spcBef>
                <a:spcPct val="20000"/>
              </a:spcBef>
              <a:buFont typeface="Wingdings" charset="2"/>
              <a:buChar char="§"/>
              <a:defRPr sz="2000" kern="1200">
                <a:solidFill>
                  <a:schemeClr val="tx1"/>
                </a:solidFill>
                <a:latin typeface="Arial"/>
                <a:ea typeface="+mn-ea"/>
                <a:cs typeface="Arial"/>
              </a:defRPr>
            </a:lvl2pPr>
            <a:lvl3pPr marL="1269364" indent="-253873" algn="l" defTabSz="507746" rtl="0" eaLnBrk="1" latinLnBrk="0" hangingPunct="1">
              <a:spcBef>
                <a:spcPct val="20000"/>
              </a:spcBef>
              <a:buFont typeface="Wingdings" charset="2"/>
              <a:buChar char="§"/>
              <a:defRPr sz="2000" kern="1200">
                <a:solidFill>
                  <a:schemeClr val="tx1"/>
                </a:solidFill>
                <a:latin typeface="Arial"/>
                <a:ea typeface="+mn-ea"/>
                <a:cs typeface="Arial"/>
              </a:defRPr>
            </a:lvl3pPr>
            <a:lvl4pPr marL="1777110" indent="-253873" algn="l" defTabSz="507746" rtl="0" eaLnBrk="1" latinLnBrk="0" hangingPunct="1">
              <a:spcBef>
                <a:spcPct val="20000"/>
              </a:spcBef>
              <a:buFont typeface="Wingdings" charset="2"/>
              <a:buChar char="§"/>
              <a:defRPr sz="2000" kern="1200">
                <a:solidFill>
                  <a:schemeClr val="tx1"/>
                </a:solidFill>
                <a:latin typeface="Arial"/>
                <a:ea typeface="+mn-ea"/>
                <a:cs typeface="Arial"/>
              </a:defRPr>
            </a:lvl4pPr>
            <a:lvl5pPr marL="2284856" indent="-253873" algn="l" defTabSz="507746" rtl="0" eaLnBrk="1" latinLnBrk="0" hangingPunct="1">
              <a:spcBef>
                <a:spcPct val="20000"/>
              </a:spcBef>
              <a:buFont typeface="Wingdings" charset="2"/>
              <a:buChar char="§"/>
              <a:defRPr sz="2000" kern="1200">
                <a:solidFill>
                  <a:schemeClr val="tx1"/>
                </a:solidFill>
                <a:latin typeface="Arial"/>
                <a:ea typeface="+mn-ea"/>
                <a:cs typeface="Arial"/>
              </a:defRPr>
            </a:lvl5pPr>
            <a:lvl6pPr marL="2792601" indent="-253873" algn="l" defTabSz="507746" rtl="0" eaLnBrk="1" latinLnBrk="0" hangingPunct="1">
              <a:spcBef>
                <a:spcPct val="20000"/>
              </a:spcBef>
              <a:buFont typeface="Arial"/>
              <a:buChar char="•"/>
              <a:defRPr sz="2200" kern="1200">
                <a:solidFill>
                  <a:schemeClr val="tx1"/>
                </a:solidFill>
                <a:latin typeface="+mn-lt"/>
                <a:ea typeface="+mn-ea"/>
                <a:cs typeface="+mn-cs"/>
              </a:defRPr>
            </a:lvl6pPr>
            <a:lvl7pPr marL="3300347" indent="-253873" algn="l" defTabSz="507746" rtl="0" eaLnBrk="1" latinLnBrk="0" hangingPunct="1">
              <a:spcBef>
                <a:spcPct val="20000"/>
              </a:spcBef>
              <a:buFont typeface="Arial"/>
              <a:buChar char="•"/>
              <a:defRPr sz="2200" kern="1200">
                <a:solidFill>
                  <a:schemeClr val="tx1"/>
                </a:solidFill>
                <a:latin typeface="+mn-lt"/>
                <a:ea typeface="+mn-ea"/>
                <a:cs typeface="+mn-cs"/>
              </a:defRPr>
            </a:lvl7pPr>
            <a:lvl8pPr marL="3808092" indent="-253873" algn="l" defTabSz="507746" rtl="0" eaLnBrk="1" latinLnBrk="0" hangingPunct="1">
              <a:spcBef>
                <a:spcPct val="20000"/>
              </a:spcBef>
              <a:buFont typeface="Arial"/>
              <a:buChar char="•"/>
              <a:defRPr sz="2200" kern="1200">
                <a:solidFill>
                  <a:schemeClr val="tx1"/>
                </a:solidFill>
                <a:latin typeface="+mn-lt"/>
                <a:ea typeface="+mn-ea"/>
                <a:cs typeface="+mn-cs"/>
              </a:defRPr>
            </a:lvl8pPr>
            <a:lvl9pPr marL="4315838" indent="-253873" algn="l" defTabSz="507746"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3999" b="1" dirty="0"/>
              <a:t>THE “FOURTH WAVE”</a:t>
            </a:r>
            <a:endParaRPr lang="en-US" dirty="0"/>
          </a:p>
        </p:txBody>
      </p:sp>
      <p:sp>
        <p:nvSpPr>
          <p:cNvPr id="7" name="Content Placeholder 5">
            <a:extLst>
              <a:ext uri="{FF2B5EF4-FFF2-40B4-BE49-F238E27FC236}">
                <a16:creationId xmlns:a16="http://schemas.microsoft.com/office/drawing/2014/main" id="{94A0D102-286E-1C27-7F31-0ABEAE46BBA3}"/>
              </a:ext>
            </a:extLst>
          </p:cNvPr>
          <p:cNvSpPr txBox="1">
            <a:spLocks/>
          </p:cNvSpPr>
          <p:nvPr/>
        </p:nvSpPr>
        <p:spPr>
          <a:xfrm>
            <a:off x="1608464" y="1074102"/>
            <a:ext cx="10192878" cy="1168633"/>
          </a:xfrm>
          <a:prstGeom prst="rect">
            <a:avLst/>
          </a:prstGeom>
          <a:solidFill>
            <a:srgbClr val="D5E8F5"/>
          </a:solidFill>
          <a:ln>
            <a:solidFill>
              <a:srgbClr val="AED3EC"/>
            </a:solidFill>
          </a:ln>
          <a:effectLst>
            <a:outerShdw blurRad="50800" dist="38100" dir="2700000" algn="tl" rotWithShape="0">
              <a:prstClr val="black">
                <a:alpha val="40000"/>
              </a:prstClr>
            </a:outerShdw>
          </a:effectLst>
        </p:spPr>
        <p:txBody>
          <a:bodyPr vert="horz" lIns="76188" tIns="38094" rIns="76188" bIns="38094" rtlCol="0" anchor="ctr">
            <a:noAutofit/>
          </a:bodyPr>
          <a:lstStyle>
            <a:lvl1pPr marL="342900" indent="-342900" algn="l" defTabSz="457200" rtl="0" eaLnBrk="1" latinLnBrk="0" hangingPunct="1">
              <a:spcBef>
                <a:spcPct val="20000"/>
              </a:spcBef>
              <a:buClr>
                <a:schemeClr val="accent1"/>
              </a:buClr>
              <a:buFont typeface="Arial"/>
              <a:buChar char="•"/>
              <a:defRPr sz="3200" kern="1200">
                <a:solidFill>
                  <a:schemeClr val="tx1">
                    <a:lumMod val="50000"/>
                  </a:schemeClr>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chemeClr val="tx1">
                    <a:lumMod val="50000"/>
                  </a:schemeClr>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lumMod val="50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lumMod val="50000"/>
                  </a:schemeClr>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500"/>
              </a:spcBef>
              <a:buNone/>
            </a:pPr>
            <a:r>
              <a:rPr lang="en-US" sz="2800" dirty="0"/>
              <a:t>Increasing co-involvement of synthetic opioids (fentanyl) and </a:t>
            </a:r>
          </a:p>
          <a:p>
            <a:pPr marL="0" indent="0" algn="ctr">
              <a:spcBef>
                <a:spcPts val="500"/>
              </a:spcBef>
              <a:buNone/>
            </a:pPr>
            <a:r>
              <a:rPr lang="en-US" sz="2800" dirty="0"/>
              <a:t>stimulants (methamphetamine and/or cocaine) in overdose deaths</a:t>
            </a:r>
          </a:p>
        </p:txBody>
      </p:sp>
    </p:spTree>
    <p:extLst>
      <p:ext uri="{BB962C8B-B14F-4D97-AF65-F5344CB8AC3E}">
        <p14:creationId xmlns:p14="http://schemas.microsoft.com/office/powerpoint/2010/main" val="53567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par>
                          <p:cTn id="15" fill="hold">
                            <p:stCondLst>
                              <p:cond delay="2500"/>
                            </p:stCondLst>
                            <p:childTnLst>
                              <p:par>
                                <p:cTn id="16" presetID="10" presetClass="entr" presetSubtype="0" fill="hold" grpId="0" nodeType="after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3500"/>
                            </p:stCondLst>
                            <p:childTnLst>
                              <p:par>
                                <p:cTn id="23" presetID="10" presetClass="entr" presetSubtype="0" fill="hold" grpId="0" nodeType="afterEffect">
                                  <p:stCondLst>
                                    <p:cond delay="7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21" presetClass="entr" presetSubtype="1" fill="hold" grpId="0" nodeType="withEffect">
                                  <p:stCondLst>
                                    <p:cond delay="75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6250"/>
                            </p:stCondLst>
                            <p:childTnLst>
                              <p:par>
                                <p:cTn id="30" presetID="10" presetClass="entr" presetSubtype="0" fill="hold" grpId="0"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5" grpId="0">
        <p:bldAsOne/>
      </p:bldGraphic>
      <p:bldGraphic spid="19" grpId="0">
        <p:bldAsOne/>
      </p:bldGraphic>
      <p:bldP spid="20"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554BBD-2F89-D021-4926-56C947770F84}"/>
              </a:ext>
            </a:extLst>
          </p:cNvPr>
          <p:cNvSpPr>
            <a:spLocks noGrp="1"/>
          </p:cNvSpPr>
          <p:nvPr>
            <p:ph type="sldNum" sz="quarter" idx="11"/>
          </p:nvPr>
        </p:nvSpPr>
        <p:spPr/>
        <p:txBody>
          <a:bodyPr/>
          <a:lstStyle/>
          <a:p>
            <a:fld id="{91EC678D-754A-5D4E-895F-208DAB21A835}" type="slidenum">
              <a:rPr lang="en-US" smtClean="0"/>
              <a:t>4</a:t>
            </a:fld>
            <a:endParaRPr lang="en-US"/>
          </a:p>
        </p:txBody>
      </p:sp>
      <p:sp>
        <p:nvSpPr>
          <p:cNvPr id="2" name="Content Placeholder 1">
            <a:extLst>
              <a:ext uri="{FF2B5EF4-FFF2-40B4-BE49-F238E27FC236}">
                <a16:creationId xmlns:a16="http://schemas.microsoft.com/office/drawing/2014/main" id="{FCCA6094-63ED-EE04-0C11-1D3099A33B74}"/>
              </a:ext>
            </a:extLst>
          </p:cNvPr>
          <p:cNvSpPr>
            <a:spLocks noGrp="1"/>
          </p:cNvSpPr>
          <p:nvPr>
            <p:ph idx="4294967295"/>
          </p:nvPr>
        </p:nvSpPr>
        <p:spPr>
          <a:xfrm>
            <a:off x="490642" y="347909"/>
            <a:ext cx="9043988" cy="708025"/>
          </a:xfrm>
        </p:spPr>
        <p:txBody>
          <a:bodyPr>
            <a:normAutofit/>
          </a:bodyPr>
          <a:lstStyle/>
          <a:p>
            <a:pPr marL="0" indent="0">
              <a:buNone/>
            </a:pPr>
            <a:r>
              <a:rPr lang="en-US" sz="3999" b="1" dirty="0"/>
              <a:t>PRIMARY AIMS</a:t>
            </a:r>
            <a:endParaRPr lang="en-US" b="0" i="0" u="none" strike="noStrike" baseline="0" dirty="0"/>
          </a:p>
        </p:txBody>
      </p:sp>
      <p:grpSp>
        <p:nvGrpSpPr>
          <p:cNvPr id="7" name="Group 6">
            <a:extLst>
              <a:ext uri="{FF2B5EF4-FFF2-40B4-BE49-F238E27FC236}">
                <a16:creationId xmlns:a16="http://schemas.microsoft.com/office/drawing/2014/main" id="{E444AABC-819A-20C5-C411-40FBFE932A7C}"/>
              </a:ext>
            </a:extLst>
          </p:cNvPr>
          <p:cNvGrpSpPr/>
          <p:nvPr/>
        </p:nvGrpSpPr>
        <p:grpSpPr>
          <a:xfrm>
            <a:off x="490642" y="1315912"/>
            <a:ext cx="12410110" cy="1970791"/>
            <a:chOff x="902564" y="1347124"/>
            <a:chExt cx="8831745" cy="1484026"/>
          </a:xfrm>
        </p:grpSpPr>
        <p:sp>
          <p:nvSpPr>
            <p:cNvPr id="4" name="Rectangle 3">
              <a:extLst>
                <a:ext uri="{FF2B5EF4-FFF2-40B4-BE49-F238E27FC236}">
                  <a16:creationId xmlns:a16="http://schemas.microsoft.com/office/drawing/2014/main" id="{AC634849-A560-CEC8-E255-507B7E95CFAF}"/>
                </a:ext>
              </a:extLst>
            </p:cNvPr>
            <p:cNvSpPr/>
            <p:nvPr/>
          </p:nvSpPr>
          <p:spPr>
            <a:xfrm>
              <a:off x="902564" y="1347124"/>
              <a:ext cx="8831745" cy="1484026"/>
            </a:xfrm>
            <a:prstGeom prst="rect">
              <a:avLst/>
            </a:prstGeom>
            <a:solidFill>
              <a:srgbClr val="D5E8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28800" indent="-234950"/>
              <a:r>
                <a:rPr lang="en-US" sz="2400" dirty="0">
                  <a:solidFill>
                    <a:srgbClr val="403F41"/>
                  </a:solidFill>
                </a:rPr>
                <a:t>Extend our previous work by assessing current, </a:t>
              </a:r>
              <a:r>
                <a:rPr lang="en-US" sz="2400" b="1" dirty="0">
                  <a:solidFill>
                    <a:srgbClr val="403F41"/>
                  </a:solidFill>
                </a:rPr>
                <a:t>national trends </a:t>
              </a:r>
              <a:r>
                <a:rPr lang="en-US" sz="2400" dirty="0">
                  <a:solidFill>
                    <a:srgbClr val="403F41"/>
                  </a:solidFill>
                </a:rPr>
                <a:t>in: </a:t>
              </a:r>
            </a:p>
            <a:p>
              <a:pPr marL="1828800" indent="-234950">
                <a:buFont typeface="Arial" panose="020B0604020202020204" pitchFamily="34" charset="0"/>
                <a:buChar char="•"/>
              </a:pPr>
              <a:r>
                <a:rPr lang="en-US" sz="2400" b="1" dirty="0">
                  <a:solidFill>
                    <a:srgbClr val="403F41"/>
                  </a:solidFill>
                </a:rPr>
                <a:t>Non-prescribed fentanyl detection</a:t>
              </a:r>
              <a:endParaRPr lang="en-US" sz="2400" dirty="0">
                <a:solidFill>
                  <a:srgbClr val="403F41"/>
                </a:solidFill>
              </a:endParaRPr>
            </a:p>
            <a:p>
              <a:pPr marL="1828800" indent="-234950">
                <a:buFont typeface="Arial" panose="020B0604020202020204" pitchFamily="34" charset="0"/>
                <a:buChar char="•"/>
              </a:pPr>
              <a:r>
                <a:rPr lang="en-US" sz="2400" b="1" dirty="0">
                  <a:solidFill>
                    <a:srgbClr val="403F41"/>
                  </a:solidFill>
                </a:rPr>
                <a:t>Co-detection of heroin, prescription opioids, and stimulants in urine drug testing specimens that were positive for fentanyl </a:t>
              </a:r>
            </a:p>
          </p:txBody>
        </p:sp>
        <p:sp>
          <p:nvSpPr>
            <p:cNvPr id="5" name="Oval 4">
              <a:extLst>
                <a:ext uri="{FF2B5EF4-FFF2-40B4-BE49-F238E27FC236}">
                  <a16:creationId xmlns:a16="http://schemas.microsoft.com/office/drawing/2014/main" id="{BC9FE44F-E31E-7EBB-0444-8A37C6108A81}"/>
                </a:ext>
              </a:extLst>
            </p:cNvPr>
            <p:cNvSpPr/>
            <p:nvPr/>
          </p:nvSpPr>
          <p:spPr>
            <a:xfrm>
              <a:off x="1009298" y="1585208"/>
              <a:ext cx="914257" cy="1007858"/>
            </a:xfrm>
            <a:prstGeom prst="ellipse">
              <a:avLst/>
            </a:prstGeom>
            <a:solidFill>
              <a:srgbClr val="F57F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1</a:t>
              </a:r>
            </a:p>
          </p:txBody>
        </p:sp>
      </p:grpSp>
      <p:grpSp>
        <p:nvGrpSpPr>
          <p:cNvPr id="6" name="Group 5">
            <a:extLst>
              <a:ext uri="{FF2B5EF4-FFF2-40B4-BE49-F238E27FC236}">
                <a16:creationId xmlns:a16="http://schemas.microsoft.com/office/drawing/2014/main" id="{E7267AE5-01B8-2375-5D25-7EB25F962273}"/>
              </a:ext>
            </a:extLst>
          </p:cNvPr>
          <p:cNvGrpSpPr/>
          <p:nvPr/>
        </p:nvGrpSpPr>
        <p:grpSpPr>
          <a:xfrm>
            <a:off x="490642" y="3382850"/>
            <a:ext cx="12410110" cy="1823604"/>
            <a:chOff x="902564" y="3312962"/>
            <a:chExt cx="8831745" cy="1481328"/>
          </a:xfrm>
        </p:grpSpPr>
        <p:sp>
          <p:nvSpPr>
            <p:cNvPr id="8" name="Rectangle 7">
              <a:extLst>
                <a:ext uri="{FF2B5EF4-FFF2-40B4-BE49-F238E27FC236}">
                  <a16:creationId xmlns:a16="http://schemas.microsoft.com/office/drawing/2014/main" id="{446426F5-5617-3AB8-EAFE-F6607A65EB9C}"/>
                </a:ext>
              </a:extLst>
            </p:cNvPr>
            <p:cNvSpPr/>
            <p:nvPr/>
          </p:nvSpPr>
          <p:spPr>
            <a:xfrm>
              <a:off x="902564" y="3312962"/>
              <a:ext cx="8831745" cy="1481328"/>
            </a:xfrm>
            <a:prstGeom prst="rect">
              <a:avLst/>
            </a:prstGeom>
            <a:solidFill>
              <a:srgbClr val="D5E8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28800" indent="-234950"/>
              <a:r>
                <a:rPr lang="en-US" sz="2400" dirty="0">
                  <a:solidFill>
                    <a:srgbClr val="403F41"/>
                  </a:solidFill>
                </a:rPr>
                <a:t>Evaluate </a:t>
              </a:r>
              <a:r>
                <a:rPr lang="en-US" sz="2400" b="1" dirty="0">
                  <a:solidFill>
                    <a:srgbClr val="403F41"/>
                  </a:solidFill>
                </a:rPr>
                <a:t>regional and state-level variability</a:t>
              </a:r>
              <a:r>
                <a:rPr lang="en-US" sz="2400" dirty="0">
                  <a:solidFill>
                    <a:srgbClr val="403F41"/>
                  </a:solidFill>
                </a:rPr>
                <a:t> in these trends</a:t>
              </a:r>
              <a:endParaRPr lang="en-US" sz="2400" b="1" dirty="0">
                <a:solidFill>
                  <a:srgbClr val="403F41"/>
                </a:solidFill>
              </a:endParaRPr>
            </a:p>
          </p:txBody>
        </p:sp>
        <p:sp>
          <p:nvSpPr>
            <p:cNvPr id="9" name="Oval 8">
              <a:extLst>
                <a:ext uri="{FF2B5EF4-FFF2-40B4-BE49-F238E27FC236}">
                  <a16:creationId xmlns:a16="http://schemas.microsoft.com/office/drawing/2014/main" id="{DC17D324-0645-FAB8-FE8F-3A77DB884E83}"/>
                </a:ext>
              </a:extLst>
            </p:cNvPr>
            <p:cNvSpPr/>
            <p:nvPr/>
          </p:nvSpPr>
          <p:spPr>
            <a:xfrm>
              <a:off x="1009298" y="3544674"/>
              <a:ext cx="914257" cy="1017902"/>
            </a:xfrm>
            <a:prstGeom prst="ellipse">
              <a:avLst/>
            </a:prstGeom>
            <a:solidFill>
              <a:srgbClr val="F57F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2</a:t>
              </a:r>
            </a:p>
          </p:txBody>
        </p:sp>
      </p:grpSp>
      <p:grpSp>
        <p:nvGrpSpPr>
          <p:cNvPr id="12" name="Group 11">
            <a:extLst>
              <a:ext uri="{FF2B5EF4-FFF2-40B4-BE49-F238E27FC236}">
                <a16:creationId xmlns:a16="http://schemas.microsoft.com/office/drawing/2014/main" id="{754894D8-B03E-3D4E-A0A4-499D351DCB0C}"/>
              </a:ext>
            </a:extLst>
          </p:cNvPr>
          <p:cNvGrpSpPr/>
          <p:nvPr/>
        </p:nvGrpSpPr>
        <p:grpSpPr>
          <a:xfrm>
            <a:off x="490642" y="5291550"/>
            <a:ext cx="12410110" cy="1823604"/>
            <a:chOff x="902564" y="5131861"/>
            <a:chExt cx="8831745" cy="1373193"/>
          </a:xfrm>
        </p:grpSpPr>
        <p:sp>
          <p:nvSpPr>
            <p:cNvPr id="10" name="Rectangle 9">
              <a:extLst>
                <a:ext uri="{FF2B5EF4-FFF2-40B4-BE49-F238E27FC236}">
                  <a16:creationId xmlns:a16="http://schemas.microsoft.com/office/drawing/2014/main" id="{CE6A09A3-6FDF-DE5B-1CB8-CA2499258C97}"/>
                </a:ext>
              </a:extLst>
            </p:cNvPr>
            <p:cNvSpPr/>
            <p:nvPr/>
          </p:nvSpPr>
          <p:spPr>
            <a:xfrm>
              <a:off x="902564" y="5131861"/>
              <a:ext cx="8831745" cy="1373193"/>
            </a:xfrm>
            <a:prstGeom prst="rect">
              <a:avLst/>
            </a:prstGeom>
            <a:solidFill>
              <a:srgbClr val="D5E8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828800" indent="-234950"/>
              <a:r>
                <a:rPr lang="en-US" sz="2400" dirty="0">
                  <a:solidFill>
                    <a:srgbClr val="403F41"/>
                  </a:solidFill>
                </a:rPr>
                <a:t>Provide insight into: </a:t>
              </a:r>
            </a:p>
            <a:p>
              <a:pPr marL="1828800" indent="-234950">
                <a:buFont typeface="Arial" panose="020B0604020202020204" pitchFamily="34" charset="0"/>
                <a:buChar char="•"/>
              </a:pPr>
              <a:r>
                <a:rPr lang="en-US" sz="2400" b="1" dirty="0">
                  <a:solidFill>
                    <a:srgbClr val="403F41"/>
                  </a:solidFill>
                </a:rPr>
                <a:t>National trends in fentanyl-associated polysubstance use in 2024 </a:t>
              </a:r>
              <a:r>
                <a:rPr lang="en-US" sz="2400" dirty="0">
                  <a:solidFill>
                    <a:srgbClr val="403F41"/>
                  </a:solidFill>
                </a:rPr>
                <a:t>across a wide range of drugs</a:t>
              </a:r>
            </a:p>
            <a:p>
              <a:pPr marL="1828800" indent="-234950">
                <a:buFont typeface="Arial" panose="020B0604020202020204" pitchFamily="34" charset="0"/>
                <a:buChar char="•"/>
              </a:pPr>
              <a:r>
                <a:rPr lang="en-US" sz="2400" b="1" dirty="0">
                  <a:solidFill>
                    <a:srgbClr val="403F41"/>
                  </a:solidFill>
                </a:rPr>
                <a:t>Highlight regional variations in polysubstance use </a:t>
              </a:r>
              <a:r>
                <a:rPr lang="en-US" sz="2400" dirty="0">
                  <a:solidFill>
                    <a:srgbClr val="403F41"/>
                  </a:solidFill>
                </a:rPr>
                <a:t>among people who use fentanyl</a:t>
              </a:r>
            </a:p>
          </p:txBody>
        </p:sp>
        <p:sp>
          <p:nvSpPr>
            <p:cNvPr id="11" name="Oval 10">
              <a:extLst>
                <a:ext uri="{FF2B5EF4-FFF2-40B4-BE49-F238E27FC236}">
                  <a16:creationId xmlns:a16="http://schemas.microsoft.com/office/drawing/2014/main" id="{1ECB67E1-C45C-34A9-C5AD-B965D50F4464}"/>
                </a:ext>
              </a:extLst>
            </p:cNvPr>
            <p:cNvSpPr/>
            <p:nvPr/>
          </p:nvSpPr>
          <p:spPr>
            <a:xfrm>
              <a:off x="1009299" y="5361329"/>
              <a:ext cx="914257" cy="914257"/>
            </a:xfrm>
            <a:prstGeom prst="ellipse">
              <a:avLst/>
            </a:prstGeom>
            <a:solidFill>
              <a:srgbClr val="F57F2B"/>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3</a:t>
              </a:r>
            </a:p>
          </p:txBody>
        </p:sp>
      </p:grpSp>
    </p:spTree>
    <p:extLst>
      <p:ext uri="{BB962C8B-B14F-4D97-AF65-F5344CB8AC3E}">
        <p14:creationId xmlns:p14="http://schemas.microsoft.com/office/powerpoint/2010/main" val="1163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1EAD-30E1-6FFD-D902-02FD274932CF}"/>
              </a:ext>
            </a:extLst>
          </p:cNvPr>
          <p:cNvSpPr>
            <a:spLocks noGrp="1"/>
          </p:cNvSpPr>
          <p:nvPr>
            <p:ph type="title"/>
          </p:nvPr>
        </p:nvSpPr>
        <p:spPr>
          <a:xfrm>
            <a:off x="371034" y="192773"/>
            <a:ext cx="8036248" cy="994906"/>
          </a:xfrm>
        </p:spPr>
        <p:txBody>
          <a:bodyPr/>
          <a:lstStyle/>
          <a:p>
            <a:r>
              <a:rPr lang="en-US" dirty="0"/>
              <a:t>Methods: </a:t>
            </a:r>
            <a:r>
              <a:rPr lang="en-US" sz="3600" dirty="0"/>
              <a:t>UDT</a:t>
            </a:r>
            <a:r>
              <a:rPr lang="en-US" dirty="0"/>
              <a:t> Data &amp; Sample Population</a:t>
            </a:r>
          </a:p>
        </p:txBody>
      </p:sp>
      <p:sp>
        <p:nvSpPr>
          <p:cNvPr id="3" name="Content Placeholder 2">
            <a:extLst>
              <a:ext uri="{FF2B5EF4-FFF2-40B4-BE49-F238E27FC236}">
                <a16:creationId xmlns:a16="http://schemas.microsoft.com/office/drawing/2014/main" id="{19545F6F-3D87-5446-EB58-A82D96121917}"/>
              </a:ext>
            </a:extLst>
          </p:cNvPr>
          <p:cNvSpPr>
            <a:spLocks noGrp="1"/>
          </p:cNvSpPr>
          <p:nvPr>
            <p:ph idx="1"/>
          </p:nvPr>
        </p:nvSpPr>
        <p:spPr>
          <a:xfrm>
            <a:off x="239672" y="1146698"/>
            <a:ext cx="10105167" cy="5860014"/>
          </a:xfrm>
        </p:spPr>
        <p:txBody>
          <a:bodyPr>
            <a:noAutofit/>
          </a:bodyPr>
          <a:lstStyle/>
          <a:p>
            <a:pPr>
              <a:lnSpc>
                <a:spcPct val="120000"/>
              </a:lnSpc>
              <a:spcAft>
                <a:spcPts val="750"/>
              </a:spcAft>
              <a:buSzPct val="125000"/>
            </a:pPr>
            <a:r>
              <a:rPr lang="en-US" sz="2000" dirty="0"/>
              <a:t>Retrospective, cross-sectional analysis of definitive urine drug testing (UDT) results from </a:t>
            </a:r>
            <a:r>
              <a:rPr lang="en-US" sz="2000" b="1" dirty="0"/>
              <a:t>over</a:t>
            </a:r>
            <a:r>
              <a:rPr lang="en-US" sz="2000" dirty="0"/>
              <a:t> </a:t>
            </a:r>
            <a:r>
              <a:rPr lang="en-US" sz="2000" b="1" dirty="0"/>
              <a:t>1.4 million specimens </a:t>
            </a:r>
            <a:r>
              <a:rPr lang="en-US" sz="2000" dirty="0"/>
              <a:t>representing </a:t>
            </a:r>
            <a:r>
              <a:rPr lang="en-US" sz="2000" b="1" dirty="0"/>
              <a:t>nearly</a:t>
            </a:r>
            <a:r>
              <a:rPr lang="en-US" sz="2000" dirty="0"/>
              <a:t> </a:t>
            </a:r>
            <a:r>
              <a:rPr lang="en-US" sz="2000" b="1" dirty="0"/>
              <a:t>458,000 unique patients</a:t>
            </a:r>
          </a:p>
          <a:p>
            <a:pPr>
              <a:lnSpc>
                <a:spcPct val="120000"/>
              </a:lnSpc>
              <a:spcAft>
                <a:spcPts val="750"/>
              </a:spcAft>
              <a:buSzPct val="125000"/>
            </a:pPr>
            <a:r>
              <a:rPr lang="en-US" sz="2000" dirty="0"/>
              <a:t>Collected from patients aged 18 years or older in health care practices in all 50 U.S. states between January 1, 2016, and November 30, 2024</a:t>
            </a:r>
          </a:p>
          <a:p>
            <a:pPr>
              <a:lnSpc>
                <a:spcPct val="120000"/>
              </a:lnSpc>
              <a:spcAft>
                <a:spcPts val="750"/>
              </a:spcAft>
              <a:buSzPct val="125000"/>
            </a:pPr>
            <a:r>
              <a:rPr lang="en-US" sz="2000" dirty="0"/>
              <a:t>Specimens were selected based on the presence of a substance use disorder (SUD) diagnosis code provided by the ordering physician</a:t>
            </a:r>
          </a:p>
          <a:p>
            <a:pPr>
              <a:lnSpc>
                <a:spcPct val="120000"/>
              </a:lnSpc>
              <a:spcAft>
                <a:spcPts val="750"/>
              </a:spcAft>
              <a:buSzPct val="125000"/>
            </a:pPr>
            <a:r>
              <a:rPr lang="en-US" sz="2000" dirty="0"/>
              <a:t>Specimens collected within 30 days of a prior specimen for the same patient were excluded from analysis</a:t>
            </a:r>
          </a:p>
          <a:p>
            <a:pPr>
              <a:lnSpc>
                <a:spcPct val="120000"/>
              </a:lnSpc>
              <a:spcAft>
                <a:spcPts val="750"/>
              </a:spcAft>
              <a:buSzPct val="125000"/>
            </a:pPr>
            <a:r>
              <a:rPr lang="en-US" sz="2000" dirty="0"/>
              <a:t>Specimens with reported prescriptions for any of the drugs or drug categories evaluated were excluded from all analyses</a:t>
            </a:r>
          </a:p>
          <a:p>
            <a:pPr>
              <a:lnSpc>
                <a:spcPct val="120000"/>
              </a:lnSpc>
              <a:spcAft>
                <a:spcPts val="750"/>
              </a:spcAft>
              <a:buSzPct val="125000"/>
            </a:pPr>
            <a:r>
              <a:rPr lang="en-US" sz="2000" dirty="0"/>
              <a:t>Fentanyl analogue testing began in July 2019, except </a:t>
            </a:r>
            <a:r>
              <a:rPr lang="en-US" sz="2000" dirty="0" err="1"/>
              <a:t>parafluorofentanyl</a:t>
            </a:r>
            <a:r>
              <a:rPr lang="en-US" sz="2000" dirty="0"/>
              <a:t> which began in August 2022, testing for novel illicit opioids and illicit benzodiazepines began in August 2022, and xylazine testing began in April 2023</a:t>
            </a:r>
          </a:p>
          <a:p>
            <a:endParaRPr lang="en-US" sz="2000" dirty="0"/>
          </a:p>
        </p:txBody>
      </p:sp>
      <p:sp>
        <p:nvSpPr>
          <p:cNvPr id="4" name="Slide Number Placeholder 3">
            <a:extLst>
              <a:ext uri="{FF2B5EF4-FFF2-40B4-BE49-F238E27FC236}">
                <a16:creationId xmlns:a16="http://schemas.microsoft.com/office/drawing/2014/main" id="{E28146ED-EFA6-A43B-E135-06DCA503E495}"/>
              </a:ext>
            </a:extLst>
          </p:cNvPr>
          <p:cNvSpPr>
            <a:spLocks noGrp="1"/>
          </p:cNvSpPr>
          <p:nvPr>
            <p:ph type="sldNum" sz="quarter" idx="12"/>
          </p:nvPr>
        </p:nvSpPr>
        <p:spPr/>
        <p:txBody>
          <a:bodyPr/>
          <a:lstStyle/>
          <a:p>
            <a:fld id="{91EC678D-754A-5D4E-895F-208DAB21A835}" type="slidenum">
              <a:rPr lang="en-US" smtClean="0"/>
              <a:t>5</a:t>
            </a:fld>
            <a:endParaRPr lang="en-US"/>
          </a:p>
        </p:txBody>
      </p:sp>
      <p:grpSp>
        <p:nvGrpSpPr>
          <p:cNvPr id="12" name="Group 11">
            <a:extLst>
              <a:ext uri="{FF2B5EF4-FFF2-40B4-BE49-F238E27FC236}">
                <a16:creationId xmlns:a16="http://schemas.microsoft.com/office/drawing/2014/main" id="{9099ABEE-A765-1AB2-CD34-814F4B7781A3}"/>
              </a:ext>
            </a:extLst>
          </p:cNvPr>
          <p:cNvGrpSpPr/>
          <p:nvPr/>
        </p:nvGrpSpPr>
        <p:grpSpPr>
          <a:xfrm>
            <a:off x="11168577" y="1311615"/>
            <a:ext cx="1886147" cy="1886147"/>
            <a:chOff x="8001374" y="1383939"/>
            <a:chExt cx="1886147" cy="1886147"/>
          </a:xfrm>
        </p:grpSpPr>
        <p:sp>
          <p:nvSpPr>
            <p:cNvPr id="6" name="Oval 5">
              <a:extLst>
                <a:ext uri="{FF2B5EF4-FFF2-40B4-BE49-F238E27FC236}">
                  <a16:creationId xmlns:a16="http://schemas.microsoft.com/office/drawing/2014/main" id="{2AF9837D-6E32-D66E-C60B-4038BE7F1F96}"/>
                </a:ext>
              </a:extLst>
            </p:cNvPr>
            <p:cNvSpPr/>
            <p:nvPr/>
          </p:nvSpPr>
          <p:spPr>
            <a:xfrm>
              <a:off x="8001374" y="1383939"/>
              <a:ext cx="1886147" cy="1886147"/>
            </a:xfrm>
            <a:prstGeom prst="ellipse">
              <a:avLst/>
            </a:prstGeom>
            <a:solidFill>
              <a:srgbClr val="5395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50"/>
            </a:p>
          </p:txBody>
        </p:sp>
        <p:pic>
          <p:nvPicPr>
            <p:cNvPr id="7" name="Picture 2">
              <a:extLst>
                <a:ext uri="{FF2B5EF4-FFF2-40B4-BE49-F238E27FC236}">
                  <a16:creationId xmlns:a16="http://schemas.microsoft.com/office/drawing/2014/main" id="{940A2BE2-9766-3B99-ADE0-53CEA6A93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699" y="1540752"/>
              <a:ext cx="1711407" cy="17146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8D80C8F5-7C8C-D0AB-10FA-EAB0E38A8F2A}"/>
              </a:ext>
            </a:extLst>
          </p:cNvPr>
          <p:cNvGrpSpPr/>
          <p:nvPr/>
        </p:nvGrpSpPr>
        <p:grpSpPr>
          <a:xfrm>
            <a:off x="11168577" y="4969766"/>
            <a:ext cx="1886147" cy="1886147"/>
            <a:chOff x="8061666" y="5042090"/>
            <a:chExt cx="1886147" cy="1886147"/>
          </a:xfrm>
        </p:grpSpPr>
        <p:sp>
          <p:nvSpPr>
            <p:cNvPr id="5" name="Oval 4">
              <a:extLst>
                <a:ext uri="{FF2B5EF4-FFF2-40B4-BE49-F238E27FC236}">
                  <a16:creationId xmlns:a16="http://schemas.microsoft.com/office/drawing/2014/main" id="{5C4E297D-24AD-BD7C-77EE-311396461A78}"/>
                </a:ext>
              </a:extLst>
            </p:cNvPr>
            <p:cNvSpPr/>
            <p:nvPr/>
          </p:nvSpPr>
          <p:spPr>
            <a:xfrm>
              <a:off x="8061666" y="5042090"/>
              <a:ext cx="1886147" cy="1886147"/>
            </a:xfrm>
            <a:prstGeom prst="ellipse">
              <a:avLst/>
            </a:prstGeom>
            <a:solidFill>
              <a:srgbClr val="FCB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50"/>
            </a:p>
          </p:txBody>
        </p:sp>
        <p:pic>
          <p:nvPicPr>
            <p:cNvPr id="8" name="Picture 4">
              <a:extLst>
                <a:ext uri="{FF2B5EF4-FFF2-40B4-BE49-F238E27FC236}">
                  <a16:creationId xmlns:a16="http://schemas.microsoft.com/office/drawing/2014/main" id="{9F9C6040-2C64-331E-E3E1-F75C9D83C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355" y="5054448"/>
              <a:ext cx="1714679" cy="17146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F8DBC850-B0FA-70C7-43DF-90BC83E7B8F1}"/>
              </a:ext>
            </a:extLst>
          </p:cNvPr>
          <p:cNvGrpSpPr/>
          <p:nvPr/>
        </p:nvGrpSpPr>
        <p:grpSpPr>
          <a:xfrm>
            <a:off x="10173065" y="3160672"/>
            <a:ext cx="1886147" cy="1886147"/>
            <a:chOff x="6549873" y="3221421"/>
            <a:chExt cx="1886147" cy="1886147"/>
          </a:xfrm>
        </p:grpSpPr>
        <p:sp>
          <p:nvSpPr>
            <p:cNvPr id="11" name="Oval 10">
              <a:extLst>
                <a:ext uri="{FF2B5EF4-FFF2-40B4-BE49-F238E27FC236}">
                  <a16:creationId xmlns:a16="http://schemas.microsoft.com/office/drawing/2014/main" id="{181CEB3A-34F8-A5AB-23D4-B5F3E17246AB}"/>
                </a:ext>
              </a:extLst>
            </p:cNvPr>
            <p:cNvSpPr/>
            <p:nvPr/>
          </p:nvSpPr>
          <p:spPr>
            <a:xfrm>
              <a:off x="6549873" y="3221421"/>
              <a:ext cx="1886147" cy="1886147"/>
            </a:xfrm>
            <a:prstGeom prst="ellipse">
              <a:avLst/>
            </a:prstGeom>
            <a:solidFill>
              <a:srgbClr val="50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50"/>
            </a:p>
          </p:txBody>
        </p:sp>
        <p:pic>
          <p:nvPicPr>
            <p:cNvPr id="10" name="Picture 9">
              <a:extLst>
                <a:ext uri="{FF2B5EF4-FFF2-40B4-BE49-F238E27FC236}">
                  <a16:creationId xmlns:a16="http://schemas.microsoft.com/office/drawing/2014/main" id="{F4AA0B4D-C615-0D1C-7C87-045256D92641}"/>
                </a:ext>
              </a:extLst>
            </p:cNvPr>
            <p:cNvPicPr>
              <a:picLocks noChangeAspect="1"/>
            </p:cNvPicPr>
            <p:nvPr/>
          </p:nvPicPr>
          <p:blipFill>
            <a:blip r:embed="rId5"/>
            <a:srcRect l="21146"/>
            <a:stretch/>
          </p:blipFill>
          <p:spPr>
            <a:xfrm>
              <a:off x="6694526" y="3309051"/>
              <a:ext cx="1711407" cy="1706432"/>
            </a:xfrm>
            <a:prstGeom prst="ellipse">
              <a:avLst/>
            </a:prstGeom>
          </p:spPr>
        </p:pic>
      </p:grpSp>
      <p:sp>
        <p:nvSpPr>
          <p:cNvPr id="14" name="TextBox 13">
            <a:extLst>
              <a:ext uri="{FF2B5EF4-FFF2-40B4-BE49-F238E27FC236}">
                <a16:creationId xmlns:a16="http://schemas.microsoft.com/office/drawing/2014/main" id="{9DA35652-9EB1-4DDE-FBA2-73A3036D7628}"/>
              </a:ext>
            </a:extLst>
          </p:cNvPr>
          <p:cNvSpPr txBox="1"/>
          <p:nvPr/>
        </p:nvSpPr>
        <p:spPr>
          <a:xfrm>
            <a:off x="38454" y="7163525"/>
            <a:ext cx="10980458" cy="215444"/>
          </a:xfrm>
          <a:prstGeom prst="rect">
            <a:avLst/>
          </a:prstGeom>
          <a:noFill/>
        </p:spPr>
        <p:txBody>
          <a:bodyPr wrap="square" rtlCol="0">
            <a:spAutoFit/>
          </a:bodyPr>
          <a:lstStyle/>
          <a:p>
            <a:pPr marL="174625" indent="-168275">
              <a:buFont typeface="+mj-lt"/>
              <a:buAutoNum type="arabicPeriod"/>
            </a:pPr>
            <a:r>
              <a:rPr lang="en-US" sz="800" dirty="0">
                <a:solidFill>
                  <a:srgbClr val="212121"/>
                </a:solidFill>
              </a:rPr>
              <a:t>Millennium Health, LLC. Millennium Health Signals Report, Volume 7. </a:t>
            </a:r>
            <a:r>
              <a:rPr lang="en-US" sz="800" i="1" dirty="0">
                <a:solidFill>
                  <a:srgbClr val="212121"/>
                </a:solidFill>
              </a:rPr>
              <a:t>Shifting Tides – The Continued Evolution of the “Fourth Wave” of America’s Overdose Crisis.</a:t>
            </a:r>
            <a:r>
              <a:rPr lang="en-US" sz="800" dirty="0">
                <a:solidFill>
                  <a:srgbClr val="212121"/>
                </a:solidFill>
              </a:rPr>
              <a:t> Published: February 2025. Available at: </a:t>
            </a:r>
            <a:r>
              <a:rPr lang="en-US" sz="800" dirty="0">
                <a:solidFill>
                  <a:srgbClr val="212121"/>
                </a:solidFill>
                <a:hlinkClick r:id="rId6"/>
              </a:rPr>
              <a:t>https://www.millenniumhealth.com/signalsreport/</a:t>
            </a:r>
            <a:r>
              <a:rPr lang="en-US" sz="800" dirty="0">
                <a:solidFill>
                  <a:srgbClr val="212121"/>
                </a:solidFill>
              </a:rPr>
              <a:t> </a:t>
            </a:r>
            <a:endParaRPr lang="en-US" sz="800" dirty="0"/>
          </a:p>
        </p:txBody>
      </p:sp>
    </p:spTree>
    <p:extLst>
      <p:ext uri="{BB962C8B-B14F-4D97-AF65-F5344CB8AC3E}">
        <p14:creationId xmlns:p14="http://schemas.microsoft.com/office/powerpoint/2010/main" val="17230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06E096-4174-F1E0-49A3-66B105D5DB7D}"/>
              </a:ext>
            </a:extLst>
          </p:cNvPr>
          <p:cNvPicPr>
            <a:picLocks noChangeAspect="1"/>
          </p:cNvPicPr>
          <p:nvPr/>
        </p:nvPicPr>
        <p:blipFill>
          <a:blip r:embed="rId3"/>
          <a:stretch>
            <a:fillRect/>
          </a:stretch>
        </p:blipFill>
        <p:spPr>
          <a:xfrm>
            <a:off x="1826478" y="201005"/>
            <a:ext cx="9888418" cy="6793754"/>
          </a:xfrm>
          <a:prstGeom prst="rect">
            <a:avLst/>
          </a:prstGeom>
        </p:spPr>
      </p:pic>
      <p:sp>
        <p:nvSpPr>
          <p:cNvPr id="3" name="Slide Number Placeholder 2">
            <a:extLst>
              <a:ext uri="{FF2B5EF4-FFF2-40B4-BE49-F238E27FC236}">
                <a16:creationId xmlns:a16="http://schemas.microsoft.com/office/drawing/2014/main" id="{A728A689-BB1C-8ADE-4A6C-7B435B1DF974}"/>
              </a:ext>
            </a:extLst>
          </p:cNvPr>
          <p:cNvSpPr>
            <a:spLocks noGrp="1"/>
          </p:cNvSpPr>
          <p:nvPr>
            <p:ph type="sldNum" sz="quarter" idx="11"/>
          </p:nvPr>
        </p:nvSpPr>
        <p:spPr/>
        <p:txBody>
          <a:bodyPr/>
          <a:lstStyle/>
          <a:p>
            <a:fld id="{91EC678D-754A-5D4E-895F-208DAB21A835}" type="slidenum">
              <a:rPr lang="en-US" smtClean="0"/>
              <a:t>6</a:t>
            </a:fld>
            <a:endParaRPr lang="en-US"/>
          </a:p>
        </p:txBody>
      </p:sp>
      <p:sp>
        <p:nvSpPr>
          <p:cNvPr id="2" name="TextBox 1">
            <a:extLst>
              <a:ext uri="{FF2B5EF4-FFF2-40B4-BE49-F238E27FC236}">
                <a16:creationId xmlns:a16="http://schemas.microsoft.com/office/drawing/2014/main" id="{D4B87D46-D939-15F2-DF20-08EDA3ECFA87}"/>
              </a:ext>
            </a:extLst>
          </p:cNvPr>
          <p:cNvSpPr txBox="1"/>
          <p:nvPr/>
        </p:nvSpPr>
        <p:spPr>
          <a:xfrm>
            <a:off x="88144" y="7198619"/>
            <a:ext cx="9797521" cy="215444"/>
          </a:xfrm>
          <a:prstGeom prst="rect">
            <a:avLst/>
          </a:prstGeom>
          <a:noFill/>
        </p:spPr>
        <p:txBody>
          <a:bodyPr wrap="square" rtlCol="0">
            <a:spAutoFit/>
          </a:bodyPr>
          <a:lstStyle/>
          <a:p>
            <a:pPr marL="95235" indent="-95235">
              <a:buFont typeface="+mj-lt"/>
              <a:buAutoNum type="arabicPeriod"/>
            </a:pPr>
            <a:r>
              <a:rPr lang="en-US" sz="800" dirty="0">
                <a:solidFill>
                  <a:srgbClr val="403F41"/>
                </a:solidFill>
              </a:rPr>
              <a:t>CDCWONDER. Centers for Disease Control and Prevention. Accessed December 2, 2024. https://wonder.cdc.gov/</a:t>
            </a:r>
          </a:p>
        </p:txBody>
      </p:sp>
    </p:spTree>
    <p:extLst>
      <p:ext uri="{BB962C8B-B14F-4D97-AF65-F5344CB8AC3E}">
        <p14:creationId xmlns:p14="http://schemas.microsoft.com/office/powerpoint/2010/main" val="5516977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F22AE-FFAB-D30D-01EF-6C7C0550D92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854A7F8B-4364-2B1D-4E57-23FCAF00EA58}"/>
              </a:ext>
            </a:extLst>
          </p:cNvPr>
          <p:cNvGrpSpPr>
            <a:grpSpLocks noChangeAspect="1"/>
          </p:cNvGrpSpPr>
          <p:nvPr/>
        </p:nvGrpSpPr>
        <p:grpSpPr>
          <a:xfrm>
            <a:off x="3283027" y="251408"/>
            <a:ext cx="6569369" cy="6699987"/>
            <a:chOff x="3004190" y="122001"/>
            <a:chExt cx="6183621" cy="6306565"/>
          </a:xfrm>
        </p:grpSpPr>
        <p:pic>
          <p:nvPicPr>
            <p:cNvPr id="7" name="Picture 6">
              <a:extLst>
                <a:ext uri="{FF2B5EF4-FFF2-40B4-BE49-F238E27FC236}">
                  <a16:creationId xmlns:a16="http://schemas.microsoft.com/office/drawing/2014/main" id="{F88041D3-A4A5-A60B-CD91-117E985F9C3F}"/>
                </a:ext>
              </a:extLst>
            </p:cNvPr>
            <p:cNvPicPr>
              <a:picLocks noChangeAspect="1"/>
            </p:cNvPicPr>
            <p:nvPr/>
          </p:nvPicPr>
          <p:blipFill>
            <a:blip r:embed="rId3"/>
            <a:stretch>
              <a:fillRect/>
            </a:stretch>
          </p:blipFill>
          <p:spPr>
            <a:xfrm>
              <a:off x="3004190" y="122001"/>
              <a:ext cx="6183621" cy="6306565"/>
            </a:xfrm>
            <a:prstGeom prst="rect">
              <a:avLst/>
            </a:prstGeom>
            <a:ln w="28575">
              <a:solidFill>
                <a:schemeClr val="tx1">
                  <a:lumMod val="95000"/>
                  <a:lumOff val="5000"/>
                </a:schemeClr>
              </a:solidFill>
            </a:ln>
          </p:spPr>
        </p:pic>
        <p:sp>
          <p:nvSpPr>
            <p:cNvPr id="12" name="Rectangle 11">
              <a:extLst>
                <a:ext uri="{FF2B5EF4-FFF2-40B4-BE49-F238E27FC236}">
                  <a16:creationId xmlns:a16="http://schemas.microsoft.com/office/drawing/2014/main" id="{45157852-C171-D121-4768-CAFF39730923}"/>
                </a:ext>
              </a:extLst>
            </p:cNvPr>
            <p:cNvSpPr/>
            <p:nvPr/>
          </p:nvSpPr>
          <p:spPr>
            <a:xfrm>
              <a:off x="6894181" y="3429000"/>
              <a:ext cx="1756438" cy="9061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6"/>
            </a:p>
          </p:txBody>
        </p:sp>
      </p:grpSp>
      <p:sp>
        <p:nvSpPr>
          <p:cNvPr id="3" name="Slide Number Placeholder 2">
            <a:extLst>
              <a:ext uri="{FF2B5EF4-FFF2-40B4-BE49-F238E27FC236}">
                <a16:creationId xmlns:a16="http://schemas.microsoft.com/office/drawing/2014/main" id="{74DD7E3C-7520-C409-0B10-CBEF4B684A0A}"/>
              </a:ext>
            </a:extLst>
          </p:cNvPr>
          <p:cNvSpPr>
            <a:spLocks noGrp="1"/>
          </p:cNvSpPr>
          <p:nvPr>
            <p:ph type="sldNum" sz="quarter" idx="11"/>
          </p:nvPr>
        </p:nvSpPr>
        <p:spPr/>
        <p:txBody>
          <a:bodyPr/>
          <a:lstStyle/>
          <a:p>
            <a:fld id="{91EC678D-754A-5D4E-895F-208DAB21A835}" type="slidenum">
              <a:rPr lang="en-US" smtClean="0"/>
              <a:t>7</a:t>
            </a:fld>
            <a:endParaRPr lang="en-US"/>
          </a:p>
        </p:txBody>
      </p:sp>
      <p:sp>
        <p:nvSpPr>
          <p:cNvPr id="21" name="Double Bracket 20">
            <a:extLst>
              <a:ext uri="{FF2B5EF4-FFF2-40B4-BE49-F238E27FC236}">
                <a16:creationId xmlns:a16="http://schemas.microsoft.com/office/drawing/2014/main" id="{5E95D433-5997-639B-C10B-99D6F5A762AB}"/>
              </a:ext>
            </a:extLst>
          </p:cNvPr>
          <p:cNvSpPr/>
          <p:nvPr/>
        </p:nvSpPr>
        <p:spPr>
          <a:xfrm>
            <a:off x="7835711" y="1191452"/>
            <a:ext cx="664937" cy="1050077"/>
          </a:xfrm>
          <a:prstGeom prst="bracketPair">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6"/>
          </a:p>
        </p:txBody>
      </p:sp>
      <p:sp>
        <p:nvSpPr>
          <p:cNvPr id="22" name="Double Bracket 21">
            <a:extLst>
              <a:ext uri="{FF2B5EF4-FFF2-40B4-BE49-F238E27FC236}">
                <a16:creationId xmlns:a16="http://schemas.microsoft.com/office/drawing/2014/main" id="{2C4D23B2-9078-87BC-F65A-0A5ABBE1887D}"/>
              </a:ext>
            </a:extLst>
          </p:cNvPr>
          <p:cNvSpPr/>
          <p:nvPr/>
        </p:nvSpPr>
        <p:spPr>
          <a:xfrm>
            <a:off x="8927499" y="1716490"/>
            <a:ext cx="553744" cy="1296129"/>
          </a:xfrm>
          <a:prstGeom prst="bracketPair">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6"/>
          </a:p>
        </p:txBody>
      </p:sp>
      <p:sp>
        <p:nvSpPr>
          <p:cNvPr id="23" name="TextBox 22">
            <a:extLst>
              <a:ext uri="{FF2B5EF4-FFF2-40B4-BE49-F238E27FC236}">
                <a16:creationId xmlns:a16="http://schemas.microsoft.com/office/drawing/2014/main" id="{5A400302-C963-EAAF-F1CF-DEC5A781594D}"/>
              </a:ext>
            </a:extLst>
          </p:cNvPr>
          <p:cNvSpPr txBox="1"/>
          <p:nvPr/>
        </p:nvSpPr>
        <p:spPr>
          <a:xfrm>
            <a:off x="7273107" y="3996759"/>
            <a:ext cx="2208136" cy="1815882"/>
          </a:xfrm>
          <a:prstGeom prst="rect">
            <a:avLst/>
          </a:prstGeom>
          <a:noFill/>
        </p:spPr>
        <p:txBody>
          <a:bodyPr wrap="square" rtlCol="0">
            <a:spAutoFit/>
          </a:bodyPr>
          <a:lstStyle/>
          <a:p>
            <a:pPr algn="ctr"/>
            <a:r>
              <a:rPr lang="en-US" sz="2400"/>
              <a:t>Down more than </a:t>
            </a:r>
          </a:p>
          <a:p>
            <a:pPr algn="ctr"/>
            <a:r>
              <a:rPr lang="en-US" sz="4000" b="1"/>
              <a:t>12%</a:t>
            </a:r>
          </a:p>
          <a:p>
            <a:pPr algn="ctr"/>
            <a:r>
              <a:rPr lang="en-US" sz="2400"/>
              <a:t>since 2022</a:t>
            </a:r>
          </a:p>
        </p:txBody>
      </p:sp>
      <p:sp>
        <p:nvSpPr>
          <p:cNvPr id="2" name="TextBox 1">
            <a:extLst>
              <a:ext uri="{FF2B5EF4-FFF2-40B4-BE49-F238E27FC236}">
                <a16:creationId xmlns:a16="http://schemas.microsoft.com/office/drawing/2014/main" id="{32CABB8F-282C-9EFD-FD45-F51C6893A015}"/>
              </a:ext>
            </a:extLst>
          </p:cNvPr>
          <p:cNvSpPr txBox="1"/>
          <p:nvPr/>
        </p:nvSpPr>
        <p:spPr>
          <a:xfrm>
            <a:off x="99152" y="7161597"/>
            <a:ext cx="10947345" cy="215444"/>
          </a:xfrm>
          <a:prstGeom prst="rect">
            <a:avLst/>
          </a:prstGeom>
          <a:noFill/>
        </p:spPr>
        <p:txBody>
          <a:bodyPr wrap="square" rtlCol="0">
            <a:spAutoFit/>
          </a:bodyPr>
          <a:lstStyle/>
          <a:p>
            <a:pPr marL="174625" indent="-168275">
              <a:buFont typeface="+mj-lt"/>
              <a:buAutoNum type="arabicPeriod"/>
            </a:pPr>
            <a:r>
              <a:rPr lang="en-US" sz="800" dirty="0">
                <a:solidFill>
                  <a:srgbClr val="212121"/>
                </a:solidFill>
              </a:rPr>
              <a:t>Millennium Health, LLC. Millennium Health Signals Report, Volume 7. </a:t>
            </a:r>
            <a:r>
              <a:rPr lang="en-US" sz="800" i="1" dirty="0">
                <a:solidFill>
                  <a:srgbClr val="212121"/>
                </a:solidFill>
              </a:rPr>
              <a:t>Shifting Tides – The Continued Evolution of the “Fourth Wave” of America’s Overdose Crisis.</a:t>
            </a:r>
            <a:r>
              <a:rPr lang="en-US" sz="800" dirty="0">
                <a:solidFill>
                  <a:srgbClr val="212121"/>
                </a:solidFill>
              </a:rPr>
              <a:t> Published: February 2025. Available at: </a:t>
            </a:r>
            <a:r>
              <a:rPr lang="en-US" sz="800" dirty="0">
                <a:solidFill>
                  <a:srgbClr val="212121"/>
                </a:solidFill>
                <a:hlinkClick r:id="rId4"/>
              </a:rPr>
              <a:t>https://www.millenniumhealth.com/signalsreport/</a:t>
            </a:r>
            <a:r>
              <a:rPr lang="en-US" sz="800" dirty="0">
                <a:solidFill>
                  <a:srgbClr val="212121"/>
                </a:solidFill>
              </a:rPr>
              <a:t> </a:t>
            </a:r>
            <a:endParaRPr lang="en-US" sz="800" dirty="0"/>
          </a:p>
        </p:txBody>
      </p:sp>
    </p:spTree>
    <p:extLst>
      <p:ext uri="{BB962C8B-B14F-4D97-AF65-F5344CB8AC3E}">
        <p14:creationId xmlns:p14="http://schemas.microsoft.com/office/powerpoint/2010/main" val="23183592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anim calcmode="lin" valueType="num">
                                      <p:cBhvr>
                                        <p:cTn id="16" dur="750" fill="hold"/>
                                        <p:tgtEl>
                                          <p:spTgt spid="23"/>
                                        </p:tgtEl>
                                        <p:attrNameLst>
                                          <p:attrName>ppt_x</p:attrName>
                                        </p:attrNameLst>
                                      </p:cBhvr>
                                      <p:tavLst>
                                        <p:tav tm="0">
                                          <p:val>
                                            <p:strVal val="#ppt_x"/>
                                          </p:val>
                                        </p:tav>
                                        <p:tav tm="100000">
                                          <p:val>
                                            <p:strVal val="#ppt_x"/>
                                          </p:val>
                                        </p:tav>
                                      </p:tavLst>
                                    </p:anim>
                                    <p:anim calcmode="lin" valueType="num">
                                      <p:cBhvr>
                                        <p:cTn id="17"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B10392-A51C-DE64-2484-21C4A0CD04BF}"/>
              </a:ext>
            </a:extLst>
          </p:cNvPr>
          <p:cNvGrpSpPr>
            <a:grpSpLocks noChangeAspect="1"/>
          </p:cNvGrpSpPr>
          <p:nvPr/>
        </p:nvGrpSpPr>
        <p:grpSpPr>
          <a:xfrm>
            <a:off x="1916935" y="219790"/>
            <a:ext cx="8818069" cy="6712051"/>
            <a:chOff x="1906089" y="84907"/>
            <a:chExt cx="8379823" cy="6378473"/>
          </a:xfrm>
        </p:grpSpPr>
        <p:sp>
          <p:nvSpPr>
            <p:cNvPr id="6" name="Rectangle 5">
              <a:extLst>
                <a:ext uri="{FF2B5EF4-FFF2-40B4-BE49-F238E27FC236}">
                  <a16:creationId xmlns:a16="http://schemas.microsoft.com/office/drawing/2014/main" id="{E82783DD-CFEA-B277-154C-8EBF13ECF65F}"/>
                </a:ext>
              </a:extLst>
            </p:cNvPr>
            <p:cNvSpPr/>
            <p:nvPr/>
          </p:nvSpPr>
          <p:spPr>
            <a:xfrm>
              <a:off x="1906089" y="84907"/>
              <a:ext cx="8379823" cy="6378473"/>
            </a:xfrm>
            <a:prstGeom prst="rect">
              <a:avLst/>
            </a:prstGeom>
            <a:solidFill>
              <a:srgbClr val="D5E8F5"/>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6"/>
            </a:p>
          </p:txBody>
        </p:sp>
        <p:pic>
          <p:nvPicPr>
            <p:cNvPr id="5" name="Picture 4">
              <a:extLst>
                <a:ext uri="{FF2B5EF4-FFF2-40B4-BE49-F238E27FC236}">
                  <a16:creationId xmlns:a16="http://schemas.microsoft.com/office/drawing/2014/main" id="{07AE5354-3B1A-D110-41A8-0B3FB188EA8F}"/>
                </a:ext>
              </a:extLst>
            </p:cNvPr>
            <p:cNvPicPr>
              <a:picLocks noChangeAspect="1"/>
            </p:cNvPicPr>
            <p:nvPr/>
          </p:nvPicPr>
          <p:blipFill>
            <a:blip r:embed="rId2"/>
            <a:srcRect r="48036"/>
            <a:stretch/>
          </p:blipFill>
          <p:spPr>
            <a:xfrm>
              <a:off x="3037125" y="791320"/>
              <a:ext cx="5939245" cy="5652467"/>
            </a:xfrm>
            <a:prstGeom prst="rect">
              <a:avLst/>
            </a:prstGeom>
          </p:spPr>
        </p:pic>
        <p:sp>
          <p:nvSpPr>
            <p:cNvPr id="8" name="TextBox 7">
              <a:extLst>
                <a:ext uri="{FF2B5EF4-FFF2-40B4-BE49-F238E27FC236}">
                  <a16:creationId xmlns:a16="http://schemas.microsoft.com/office/drawing/2014/main" id="{30553A2E-96CB-B832-827E-5109859D3FDF}"/>
                </a:ext>
              </a:extLst>
            </p:cNvPr>
            <p:cNvSpPr txBox="1"/>
            <p:nvPr/>
          </p:nvSpPr>
          <p:spPr>
            <a:xfrm>
              <a:off x="1952898" y="111037"/>
              <a:ext cx="8281852" cy="639468"/>
            </a:xfrm>
            <a:prstGeom prst="rect">
              <a:avLst/>
            </a:prstGeom>
            <a:noFill/>
          </p:spPr>
          <p:txBody>
            <a:bodyPr wrap="square" rtlCol="0">
              <a:spAutoFit/>
            </a:bodyPr>
            <a:lstStyle/>
            <a:p>
              <a:pPr algn="ctr"/>
              <a:r>
                <a:rPr lang="en-US" sz="1666" b="1" i="1">
                  <a:solidFill>
                    <a:srgbClr val="395168"/>
                  </a:solidFill>
                  <a:latin typeface="+mj-lt"/>
                </a:rPr>
                <a:t>Figure 2. Co-Detection of Methamphetamine and Cocaine </a:t>
              </a:r>
            </a:p>
            <a:p>
              <a:pPr algn="ctr"/>
              <a:r>
                <a:rPr lang="en-US" sz="1666" b="1" i="1">
                  <a:solidFill>
                    <a:srgbClr val="395168"/>
                  </a:solidFill>
                  <a:latin typeface="+mj-lt"/>
                </a:rPr>
                <a:t>in the Population Using Fentanyl </a:t>
              </a:r>
              <a:endParaRPr lang="en-US" sz="1666">
                <a:latin typeface="+mj-lt"/>
              </a:endParaRPr>
            </a:p>
          </p:txBody>
        </p:sp>
      </p:grpSp>
      <p:sp>
        <p:nvSpPr>
          <p:cNvPr id="3" name="Slide Number Placeholder 2">
            <a:extLst>
              <a:ext uri="{FF2B5EF4-FFF2-40B4-BE49-F238E27FC236}">
                <a16:creationId xmlns:a16="http://schemas.microsoft.com/office/drawing/2014/main" id="{D88E3E17-7FF9-D8EE-E5D7-EF29F125B283}"/>
              </a:ext>
            </a:extLst>
          </p:cNvPr>
          <p:cNvSpPr>
            <a:spLocks noGrp="1"/>
          </p:cNvSpPr>
          <p:nvPr>
            <p:ph type="sldNum" sz="quarter" idx="11"/>
          </p:nvPr>
        </p:nvSpPr>
        <p:spPr/>
        <p:txBody>
          <a:bodyPr/>
          <a:lstStyle/>
          <a:p>
            <a:fld id="{91EC678D-754A-5D4E-895F-208DAB21A835}" type="slidenum">
              <a:rPr lang="en-US" smtClean="0"/>
              <a:t>8</a:t>
            </a:fld>
            <a:endParaRPr lang="en-US"/>
          </a:p>
        </p:txBody>
      </p:sp>
      <p:sp>
        <p:nvSpPr>
          <p:cNvPr id="11" name="Double Bracket 10">
            <a:extLst>
              <a:ext uri="{FF2B5EF4-FFF2-40B4-BE49-F238E27FC236}">
                <a16:creationId xmlns:a16="http://schemas.microsoft.com/office/drawing/2014/main" id="{46FC7814-9434-EEBE-85A9-AFEE02E02BFD}"/>
              </a:ext>
            </a:extLst>
          </p:cNvPr>
          <p:cNvSpPr/>
          <p:nvPr/>
        </p:nvSpPr>
        <p:spPr>
          <a:xfrm>
            <a:off x="8522589" y="2650448"/>
            <a:ext cx="526312" cy="806279"/>
          </a:xfrm>
          <a:prstGeom prst="bracketPair">
            <a:avLst/>
          </a:prstGeom>
          <a:noFill/>
          <a:ln>
            <a:solidFill>
              <a:srgbClr val="F09D2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6"/>
          </a:p>
        </p:txBody>
      </p:sp>
      <p:sp>
        <p:nvSpPr>
          <p:cNvPr id="12" name="Double Bracket 11">
            <a:extLst>
              <a:ext uri="{FF2B5EF4-FFF2-40B4-BE49-F238E27FC236}">
                <a16:creationId xmlns:a16="http://schemas.microsoft.com/office/drawing/2014/main" id="{2790D7FF-F278-9F82-2D41-6B7FB7E837A0}"/>
              </a:ext>
            </a:extLst>
          </p:cNvPr>
          <p:cNvSpPr/>
          <p:nvPr/>
        </p:nvSpPr>
        <p:spPr>
          <a:xfrm>
            <a:off x="8554390" y="4441141"/>
            <a:ext cx="510541" cy="495223"/>
          </a:xfrm>
          <a:prstGeom prst="bracketPair">
            <a:avLst/>
          </a:prstGeom>
          <a:ln>
            <a:solidFill>
              <a:srgbClr val="AEDAE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6"/>
          </a:p>
        </p:txBody>
      </p:sp>
      <p:sp>
        <p:nvSpPr>
          <p:cNvPr id="13" name="TextBox 12">
            <a:extLst>
              <a:ext uri="{FF2B5EF4-FFF2-40B4-BE49-F238E27FC236}">
                <a16:creationId xmlns:a16="http://schemas.microsoft.com/office/drawing/2014/main" id="{FBD27553-E754-9E78-5E28-4CB30F4F7BB1}"/>
              </a:ext>
            </a:extLst>
          </p:cNvPr>
          <p:cNvSpPr txBox="1"/>
          <p:nvPr/>
        </p:nvSpPr>
        <p:spPr>
          <a:xfrm>
            <a:off x="4454308" y="2010177"/>
            <a:ext cx="2721095" cy="1446550"/>
          </a:xfrm>
          <a:prstGeom prst="rect">
            <a:avLst/>
          </a:prstGeom>
          <a:noFill/>
        </p:spPr>
        <p:txBody>
          <a:bodyPr wrap="square" rtlCol="0">
            <a:spAutoFit/>
          </a:bodyPr>
          <a:lstStyle/>
          <a:p>
            <a:pPr algn="ctr"/>
            <a:r>
              <a:rPr lang="en-US" sz="2400" dirty="0"/>
              <a:t>Up approximately</a:t>
            </a:r>
          </a:p>
          <a:p>
            <a:pPr algn="ctr"/>
            <a:r>
              <a:rPr lang="en-US" sz="4000" b="1" dirty="0"/>
              <a:t>14%</a:t>
            </a:r>
          </a:p>
          <a:p>
            <a:pPr algn="ctr"/>
            <a:r>
              <a:rPr lang="en-US" sz="2400" dirty="0"/>
              <a:t>each since 2023</a:t>
            </a:r>
          </a:p>
        </p:txBody>
      </p:sp>
      <p:sp>
        <p:nvSpPr>
          <p:cNvPr id="14" name="TextBox 13">
            <a:extLst>
              <a:ext uri="{FF2B5EF4-FFF2-40B4-BE49-F238E27FC236}">
                <a16:creationId xmlns:a16="http://schemas.microsoft.com/office/drawing/2014/main" id="{D639AEB6-6413-43CD-36B6-EB27C6987EA9}"/>
              </a:ext>
            </a:extLst>
          </p:cNvPr>
          <p:cNvSpPr txBox="1"/>
          <p:nvPr/>
        </p:nvSpPr>
        <p:spPr>
          <a:xfrm>
            <a:off x="9315220" y="2923848"/>
            <a:ext cx="730770" cy="348685"/>
          </a:xfrm>
          <a:prstGeom prst="rect">
            <a:avLst/>
          </a:prstGeom>
          <a:noFill/>
        </p:spPr>
        <p:txBody>
          <a:bodyPr wrap="square" rtlCol="0">
            <a:spAutoFit/>
          </a:bodyPr>
          <a:lstStyle/>
          <a:p>
            <a:pPr algn="ctr"/>
            <a:r>
              <a:rPr lang="en-US" sz="1666" b="1" dirty="0"/>
              <a:t>&gt;62%</a:t>
            </a:r>
          </a:p>
        </p:txBody>
      </p:sp>
      <p:sp>
        <p:nvSpPr>
          <p:cNvPr id="15" name="TextBox 14">
            <a:extLst>
              <a:ext uri="{FF2B5EF4-FFF2-40B4-BE49-F238E27FC236}">
                <a16:creationId xmlns:a16="http://schemas.microsoft.com/office/drawing/2014/main" id="{73C0AC4C-851F-D217-F206-E04A0A09AC91}"/>
              </a:ext>
            </a:extLst>
          </p:cNvPr>
          <p:cNvSpPr txBox="1"/>
          <p:nvPr/>
        </p:nvSpPr>
        <p:spPr>
          <a:xfrm>
            <a:off x="9315220" y="4514409"/>
            <a:ext cx="730770" cy="348685"/>
          </a:xfrm>
          <a:prstGeom prst="rect">
            <a:avLst/>
          </a:prstGeom>
          <a:noFill/>
        </p:spPr>
        <p:txBody>
          <a:bodyPr wrap="square" rtlCol="0">
            <a:spAutoFit/>
          </a:bodyPr>
          <a:lstStyle/>
          <a:p>
            <a:pPr algn="ctr"/>
            <a:r>
              <a:rPr lang="en-US" sz="1666" b="1" dirty="0"/>
              <a:t>&gt;27%</a:t>
            </a:r>
          </a:p>
        </p:txBody>
      </p:sp>
      <p:sp>
        <p:nvSpPr>
          <p:cNvPr id="2" name="TextBox 1">
            <a:extLst>
              <a:ext uri="{FF2B5EF4-FFF2-40B4-BE49-F238E27FC236}">
                <a16:creationId xmlns:a16="http://schemas.microsoft.com/office/drawing/2014/main" id="{B1D65C07-CE9A-2B42-86DE-69D836E2CF3C}"/>
              </a:ext>
            </a:extLst>
          </p:cNvPr>
          <p:cNvSpPr txBox="1"/>
          <p:nvPr/>
        </p:nvSpPr>
        <p:spPr>
          <a:xfrm>
            <a:off x="88135" y="7158845"/>
            <a:ext cx="11174758" cy="215444"/>
          </a:xfrm>
          <a:prstGeom prst="rect">
            <a:avLst/>
          </a:prstGeom>
          <a:noFill/>
        </p:spPr>
        <p:txBody>
          <a:bodyPr wrap="square" rtlCol="0">
            <a:spAutoFit/>
          </a:bodyPr>
          <a:lstStyle/>
          <a:p>
            <a:pPr marL="174625" indent="-168275">
              <a:buFont typeface="+mj-lt"/>
              <a:buAutoNum type="arabicPeriod"/>
            </a:pPr>
            <a:r>
              <a:rPr lang="en-US" sz="800" dirty="0">
                <a:solidFill>
                  <a:srgbClr val="212121"/>
                </a:solidFill>
              </a:rPr>
              <a:t>Millennium Health, LLC. Millennium Health Signals Report, Volume 7. </a:t>
            </a:r>
            <a:r>
              <a:rPr lang="en-US" sz="800" i="1" dirty="0">
                <a:solidFill>
                  <a:srgbClr val="212121"/>
                </a:solidFill>
              </a:rPr>
              <a:t>Shifting Tides – The Continued Evolution of the “Fourth Wave” of America’s Overdose Crisis.</a:t>
            </a:r>
            <a:r>
              <a:rPr lang="en-US" sz="800" dirty="0">
                <a:solidFill>
                  <a:srgbClr val="212121"/>
                </a:solidFill>
              </a:rPr>
              <a:t> Published: February 2025. Available at: </a:t>
            </a:r>
            <a:r>
              <a:rPr lang="en-US" sz="800" dirty="0">
                <a:solidFill>
                  <a:srgbClr val="212121"/>
                </a:solidFill>
                <a:hlinkClick r:id="rId3"/>
              </a:rPr>
              <a:t>https://www.millenniumhealth.com/signalsreport/</a:t>
            </a:r>
            <a:r>
              <a:rPr lang="en-US" sz="800" dirty="0">
                <a:solidFill>
                  <a:srgbClr val="212121"/>
                </a:solidFill>
              </a:rPr>
              <a:t> </a:t>
            </a:r>
            <a:endParaRPr lang="en-US" sz="800" dirty="0"/>
          </a:p>
        </p:txBody>
      </p:sp>
    </p:spTree>
    <p:extLst>
      <p:ext uri="{BB962C8B-B14F-4D97-AF65-F5344CB8AC3E}">
        <p14:creationId xmlns:p14="http://schemas.microsoft.com/office/powerpoint/2010/main" val="21419541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anim calcmode="lin" valueType="num">
                                      <p:cBhvr>
                                        <p:cTn id="16" dur="750" fill="hold"/>
                                        <p:tgtEl>
                                          <p:spTgt spid="14"/>
                                        </p:tgtEl>
                                        <p:attrNameLst>
                                          <p:attrName>ppt_x</p:attrName>
                                        </p:attrNameLst>
                                      </p:cBhvr>
                                      <p:tavLst>
                                        <p:tav tm="0">
                                          <p:val>
                                            <p:strVal val="#ppt_x"/>
                                          </p:val>
                                        </p:tav>
                                        <p:tav tm="100000">
                                          <p:val>
                                            <p:strVal val="#ppt_x"/>
                                          </p:val>
                                        </p:tav>
                                      </p:tavLst>
                                    </p:anim>
                                    <p:anim calcmode="lin" valueType="num">
                                      <p:cBhvr>
                                        <p:cTn id="17" dur="75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5897-E952-3F29-65FA-9962CB730B5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1EF0A4B-E502-C33A-AA7C-EC8CF3033574}"/>
              </a:ext>
            </a:extLst>
          </p:cNvPr>
          <p:cNvPicPr>
            <a:picLocks noChangeAspect="1"/>
          </p:cNvPicPr>
          <p:nvPr/>
        </p:nvPicPr>
        <p:blipFill>
          <a:blip r:embed="rId3"/>
          <a:srcRect b="50095"/>
          <a:stretch/>
        </p:blipFill>
        <p:spPr>
          <a:xfrm>
            <a:off x="6836375" y="507238"/>
            <a:ext cx="6616948" cy="3036930"/>
          </a:xfrm>
          <a:prstGeom prst="rect">
            <a:avLst/>
          </a:prstGeom>
        </p:spPr>
      </p:pic>
      <p:pic>
        <p:nvPicPr>
          <p:cNvPr id="6" name="Picture 5">
            <a:extLst>
              <a:ext uri="{FF2B5EF4-FFF2-40B4-BE49-F238E27FC236}">
                <a16:creationId xmlns:a16="http://schemas.microsoft.com/office/drawing/2014/main" id="{5B015EBD-2492-7A16-2BD5-A7DBAB4F838A}"/>
              </a:ext>
            </a:extLst>
          </p:cNvPr>
          <p:cNvPicPr>
            <a:picLocks noChangeAspect="1"/>
          </p:cNvPicPr>
          <p:nvPr/>
        </p:nvPicPr>
        <p:blipFill>
          <a:blip r:embed="rId4"/>
          <a:srcRect b="50149"/>
          <a:stretch/>
        </p:blipFill>
        <p:spPr>
          <a:xfrm>
            <a:off x="153739" y="507238"/>
            <a:ext cx="6614447" cy="3036930"/>
          </a:xfrm>
          <a:prstGeom prst="rect">
            <a:avLst/>
          </a:prstGeom>
        </p:spPr>
      </p:pic>
      <p:sp>
        <p:nvSpPr>
          <p:cNvPr id="3" name="Slide Number Placeholder 2">
            <a:extLst>
              <a:ext uri="{FF2B5EF4-FFF2-40B4-BE49-F238E27FC236}">
                <a16:creationId xmlns:a16="http://schemas.microsoft.com/office/drawing/2014/main" id="{51508BB4-A999-7C66-0156-AED97D4E4046}"/>
              </a:ext>
            </a:extLst>
          </p:cNvPr>
          <p:cNvSpPr>
            <a:spLocks noGrp="1"/>
          </p:cNvSpPr>
          <p:nvPr>
            <p:ph type="sldNum" sz="quarter" idx="11"/>
          </p:nvPr>
        </p:nvSpPr>
        <p:spPr/>
        <p:txBody>
          <a:bodyPr/>
          <a:lstStyle/>
          <a:p>
            <a:fld id="{91EC678D-754A-5D4E-895F-208DAB21A835}" type="slidenum">
              <a:rPr lang="en-US" smtClean="0"/>
              <a:t>9</a:t>
            </a:fld>
            <a:endParaRPr lang="en-US"/>
          </a:p>
        </p:txBody>
      </p:sp>
      <p:pic>
        <p:nvPicPr>
          <p:cNvPr id="8" name="Picture 7">
            <a:extLst>
              <a:ext uri="{FF2B5EF4-FFF2-40B4-BE49-F238E27FC236}">
                <a16:creationId xmlns:a16="http://schemas.microsoft.com/office/drawing/2014/main" id="{ED2E08D0-DC6E-383A-C12D-BAFE79D40F1C}"/>
              </a:ext>
            </a:extLst>
          </p:cNvPr>
          <p:cNvPicPr>
            <a:picLocks noChangeAspect="1"/>
          </p:cNvPicPr>
          <p:nvPr/>
        </p:nvPicPr>
        <p:blipFill>
          <a:blip r:embed="rId4"/>
          <a:srcRect t="49365" b="-108"/>
          <a:stretch/>
        </p:blipFill>
        <p:spPr>
          <a:xfrm>
            <a:off x="153739" y="3649069"/>
            <a:ext cx="6614447" cy="3091221"/>
          </a:xfrm>
          <a:prstGeom prst="rect">
            <a:avLst/>
          </a:prstGeom>
        </p:spPr>
      </p:pic>
      <p:pic>
        <p:nvPicPr>
          <p:cNvPr id="11" name="Picture 10">
            <a:extLst>
              <a:ext uri="{FF2B5EF4-FFF2-40B4-BE49-F238E27FC236}">
                <a16:creationId xmlns:a16="http://schemas.microsoft.com/office/drawing/2014/main" id="{EE9429BE-AC8B-7D89-75E7-0381904BEC4F}"/>
              </a:ext>
            </a:extLst>
          </p:cNvPr>
          <p:cNvPicPr>
            <a:picLocks noChangeAspect="1"/>
          </p:cNvPicPr>
          <p:nvPr/>
        </p:nvPicPr>
        <p:blipFill>
          <a:blip r:embed="rId3"/>
          <a:srcRect t="49669"/>
          <a:stretch/>
        </p:blipFill>
        <p:spPr>
          <a:xfrm>
            <a:off x="6836375" y="3649069"/>
            <a:ext cx="6616948" cy="3062917"/>
          </a:xfrm>
          <a:prstGeom prst="rect">
            <a:avLst/>
          </a:prstGeom>
        </p:spPr>
      </p:pic>
      <p:sp>
        <p:nvSpPr>
          <p:cNvPr id="2" name="Rectangle 1">
            <a:extLst>
              <a:ext uri="{FF2B5EF4-FFF2-40B4-BE49-F238E27FC236}">
                <a16:creationId xmlns:a16="http://schemas.microsoft.com/office/drawing/2014/main" id="{CDD5D1D3-3F44-1669-EE99-D344E7EA5F34}"/>
              </a:ext>
            </a:extLst>
          </p:cNvPr>
          <p:cNvSpPr/>
          <p:nvPr/>
        </p:nvSpPr>
        <p:spPr>
          <a:xfrm>
            <a:off x="256032" y="4608577"/>
            <a:ext cx="2353056" cy="39014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6"/>
          </a:p>
        </p:txBody>
      </p:sp>
      <p:sp>
        <p:nvSpPr>
          <p:cNvPr id="4" name="Rectangle 3">
            <a:extLst>
              <a:ext uri="{FF2B5EF4-FFF2-40B4-BE49-F238E27FC236}">
                <a16:creationId xmlns:a16="http://schemas.microsoft.com/office/drawing/2014/main" id="{1735F7DA-2595-6CD1-D09F-BE7C4FD8DE67}"/>
              </a:ext>
            </a:extLst>
          </p:cNvPr>
          <p:cNvSpPr/>
          <p:nvPr/>
        </p:nvSpPr>
        <p:spPr>
          <a:xfrm>
            <a:off x="6963022" y="5806262"/>
            <a:ext cx="2315089" cy="36289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6"/>
          </a:p>
        </p:txBody>
      </p:sp>
      <p:sp>
        <p:nvSpPr>
          <p:cNvPr id="5" name="TextBox 4">
            <a:extLst>
              <a:ext uri="{FF2B5EF4-FFF2-40B4-BE49-F238E27FC236}">
                <a16:creationId xmlns:a16="http://schemas.microsoft.com/office/drawing/2014/main" id="{D5235C42-34FC-7823-DA26-081D575DBF00}"/>
              </a:ext>
            </a:extLst>
          </p:cNvPr>
          <p:cNvSpPr txBox="1"/>
          <p:nvPr/>
        </p:nvSpPr>
        <p:spPr>
          <a:xfrm>
            <a:off x="0" y="7172198"/>
            <a:ext cx="10884942" cy="215444"/>
          </a:xfrm>
          <a:prstGeom prst="rect">
            <a:avLst/>
          </a:prstGeom>
          <a:noFill/>
        </p:spPr>
        <p:txBody>
          <a:bodyPr wrap="square" rtlCol="0">
            <a:spAutoFit/>
          </a:bodyPr>
          <a:lstStyle/>
          <a:p>
            <a:pPr marL="174625" indent="-168275">
              <a:buFont typeface="+mj-lt"/>
              <a:buAutoNum type="arabicPeriod"/>
            </a:pPr>
            <a:r>
              <a:rPr lang="en-US" sz="800">
                <a:solidFill>
                  <a:srgbClr val="212121"/>
                </a:solidFill>
              </a:rPr>
              <a:t>Millennium Health, LLC. Millennium Health Signals Report, Volume 7. </a:t>
            </a:r>
            <a:r>
              <a:rPr lang="en-US" sz="800" i="1">
                <a:solidFill>
                  <a:srgbClr val="212121"/>
                </a:solidFill>
              </a:rPr>
              <a:t>Shifting Tides – The Continued Evolution of the “Fourth Wave” of America’s Overdose Crisis.</a:t>
            </a:r>
            <a:r>
              <a:rPr lang="en-US" sz="800">
                <a:solidFill>
                  <a:srgbClr val="212121"/>
                </a:solidFill>
              </a:rPr>
              <a:t> Published: February 2025. Available at: </a:t>
            </a:r>
            <a:r>
              <a:rPr lang="en-US" sz="800">
                <a:solidFill>
                  <a:srgbClr val="212121"/>
                </a:solidFill>
                <a:hlinkClick r:id="rId5"/>
              </a:rPr>
              <a:t>https://www.millenniumhealth.com/signalsreport/</a:t>
            </a:r>
            <a:r>
              <a:rPr lang="en-US" sz="800">
                <a:solidFill>
                  <a:srgbClr val="212121"/>
                </a:solidFill>
              </a:rPr>
              <a:t> </a:t>
            </a:r>
            <a:endParaRPr lang="en-US" sz="800"/>
          </a:p>
        </p:txBody>
      </p:sp>
    </p:spTree>
    <p:extLst>
      <p:ext uri="{BB962C8B-B14F-4D97-AF65-F5344CB8AC3E}">
        <p14:creationId xmlns:p14="http://schemas.microsoft.com/office/powerpoint/2010/main" val="102249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Unbranded PP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branded PPT" id="{739E7609-DF95-465A-9517-F5613CCCFA47}" vid="{5FE19772-9EDE-442B-BD27-CA6F2CC5EA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95c9c7-7070-4c53-8572-f103145dcbbd" xsi:nil="true"/>
    <lcf76f155ced4ddcb4097134ff3c332f xmlns="5039e93c-6d7c-4f1b-a438-abeda850694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196CA758E6C048B99E63531B5EBE7E" ma:contentTypeVersion="13" ma:contentTypeDescription="Create a new document." ma:contentTypeScope="" ma:versionID="3403881a653190cf70d499a386bb182c">
  <xsd:schema xmlns:xsd="http://www.w3.org/2001/XMLSchema" xmlns:xs="http://www.w3.org/2001/XMLSchema" xmlns:p="http://schemas.microsoft.com/office/2006/metadata/properties" xmlns:ns2="5039e93c-6d7c-4f1b-a438-abeda8506940" xmlns:ns3="f195c9c7-7070-4c53-8572-f103145dcbbd" targetNamespace="http://schemas.microsoft.com/office/2006/metadata/properties" ma:root="true" ma:fieldsID="100979fea19c0255ae756ae4d7a3caec" ns2:_="" ns3:_="">
    <xsd:import namespace="5039e93c-6d7c-4f1b-a438-abeda8506940"/>
    <xsd:import namespace="f195c9c7-7070-4c53-8572-f103145dcbb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e93c-6d7c-4f1b-a438-abeda8506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c1dac14-fd64-4afd-a4b8-96cb1725e40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5c9c7-7070-4c53-8572-f103145dcbb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40f287b-7272-47d2-8d01-75a6cf758067}" ma:internalName="TaxCatchAll" ma:showField="CatchAllData" ma:web="f195c9c7-7070-4c53-8572-f103145dcbb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06C14-3EBA-482B-9158-F7586FBE32FC}">
  <ds:schemaRefs>
    <ds:schemaRef ds:uri="http://purl.org/dc/dcmitype/"/>
    <ds:schemaRef ds:uri="http://purl.org/dc/elements/1.1/"/>
    <ds:schemaRef ds:uri="http://www.w3.org/XML/1998/namespace"/>
    <ds:schemaRef ds:uri="5039e93c-6d7c-4f1b-a438-abeda8506940"/>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f195c9c7-7070-4c53-8572-f103145dcbbd"/>
    <ds:schemaRef ds:uri="http://schemas.microsoft.com/office/2006/metadata/properties"/>
  </ds:schemaRefs>
</ds:datastoreItem>
</file>

<file path=customXml/itemProps2.xml><?xml version="1.0" encoding="utf-8"?>
<ds:datastoreItem xmlns:ds="http://schemas.openxmlformats.org/officeDocument/2006/customXml" ds:itemID="{8CB93C2F-D4CD-4C14-A883-3A5FC134FE7E}">
  <ds:schemaRefs>
    <ds:schemaRef ds:uri="http://schemas.microsoft.com/sharepoint/v3/contenttype/forms"/>
  </ds:schemaRefs>
</ds:datastoreItem>
</file>

<file path=customXml/itemProps3.xml><?xml version="1.0" encoding="utf-8"?>
<ds:datastoreItem xmlns:ds="http://schemas.openxmlformats.org/officeDocument/2006/customXml" ds:itemID="{F5522384-C519-46BF-8B4D-0C7F586783BF}">
  <ds:schemaRefs>
    <ds:schemaRef ds:uri="5039e93c-6d7c-4f1b-a438-abeda8506940"/>
    <ds:schemaRef ds:uri="f195c9c7-7070-4c53-8572-f103145dcb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Unbranded Template_2024</Template>
  <TotalTime>36480</TotalTime>
  <Words>1678</Words>
  <Application>Microsoft Office PowerPoint</Application>
  <PresentationFormat>Custom</PresentationFormat>
  <Paragraphs>144</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Segoe UI</vt:lpstr>
      <vt:lpstr>Wingdings</vt:lpstr>
      <vt:lpstr>Unbranded PPT</vt:lpstr>
      <vt:lpstr>Shifting Tides: The Continued Evolution of the “Fourth Wave” of America’s Overdose Crisis Millennium Health Signals Report™ </vt:lpstr>
      <vt:lpstr>Polysubstance Use</vt:lpstr>
      <vt:lpstr>PowerPoint Presentation</vt:lpstr>
      <vt:lpstr>PowerPoint Presentation</vt:lpstr>
      <vt:lpstr>Methods: UDT Data &amp; Sample Population</vt:lpstr>
      <vt:lpstr>PowerPoint Presentation</vt:lpstr>
      <vt:lpstr>PowerPoint Presentation</vt:lpstr>
      <vt:lpstr>PowerPoint Presentation</vt:lpstr>
      <vt:lpstr>PowerPoint Presentation</vt:lpstr>
      <vt:lpstr>Stimulant Co-Use:  Consequences and Clinical Challenges</vt:lpstr>
      <vt:lpstr>PowerPoint Presentation</vt:lpstr>
      <vt:lpstr>Heroin (6-MAM) Positivity Rate and Concentration in the West</vt:lpstr>
      <vt:lpstr>Implications for Overdose?</vt:lpstr>
      <vt:lpstr>PowerPoint Presentation</vt:lpstr>
      <vt:lpstr>Fentanyl Positivity Rate and Concentration in the West</vt:lpstr>
      <vt:lpstr>Methamphetamine Detection Rate and Concentration in the Population Using Fentanyl in the West</vt:lpstr>
      <vt:lpstr>PowerPoint Presentation</vt:lpstr>
      <vt:lpstr>PowerPoint Presentation</vt:lpstr>
      <vt:lpstr>PowerPoint Presentation</vt:lpstr>
      <vt:lpstr>PowerPoint Presentation</vt:lpstr>
    </vt:vector>
  </TitlesOfParts>
  <Company>BLDG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BLDG Health</dc:creator>
  <cp:lastModifiedBy>Kelly Olson, PhD</cp:lastModifiedBy>
  <cp:revision>7</cp:revision>
  <cp:lastPrinted>2025-03-24T21:29:02Z</cp:lastPrinted>
  <dcterms:created xsi:type="dcterms:W3CDTF">2015-12-14T18:43:16Z</dcterms:created>
  <dcterms:modified xsi:type="dcterms:W3CDTF">2025-06-04T13:25:29Z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0x010100FD196CA758E6C048B99E63531B5EBE7E</vt:lpwstr>
  </property>
  <property fmtid="{D5CDD505-2E9C-101B-9397-08002B2CF9AE}" pid="3" name="MediaServiceImageTags">
    <vt:lpwstr/>
  </property>
</Properties>
</file>