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8" r:id="rId5"/>
    <p:sldId id="376" r:id="rId6"/>
    <p:sldId id="397" r:id="rId7"/>
    <p:sldId id="386" r:id="rId8"/>
    <p:sldId id="2141412499" r:id="rId9"/>
    <p:sldId id="2141412512" r:id="rId10"/>
    <p:sldId id="2141412513" r:id="rId11"/>
    <p:sldId id="2141412504" r:id="rId12"/>
    <p:sldId id="2141412502" r:id="rId13"/>
    <p:sldId id="2141412490" r:id="rId14"/>
    <p:sldId id="2141412491" r:id="rId15"/>
    <p:sldId id="2141412489" r:id="rId16"/>
    <p:sldId id="2141412503" r:id="rId17"/>
    <p:sldId id="2141412493" r:id="rId18"/>
    <p:sldId id="401" r:id="rId19"/>
    <p:sldId id="403" r:id="rId20"/>
    <p:sldId id="2141412497" r:id="rId21"/>
    <p:sldId id="396" r:id="rId22"/>
    <p:sldId id="2141412505" r:id="rId23"/>
    <p:sldId id="2141412506" r:id="rId24"/>
    <p:sldId id="2141412507" r:id="rId25"/>
    <p:sldId id="400" r:id="rId26"/>
    <p:sldId id="2141412494" r:id="rId27"/>
    <p:sldId id="2141412509" r:id="rId28"/>
    <p:sldId id="406" r:id="rId29"/>
    <p:sldId id="2141412496" r:id="rId30"/>
    <p:sldId id="2141412482" r:id="rId31"/>
    <p:sldId id="2141412477" r:id="rId32"/>
    <p:sldId id="2141412510" r:id="rId33"/>
    <p:sldId id="2141412511" r:id="rId34"/>
    <p:sldId id="2141412476" r:id="rId35"/>
    <p:sldId id="405" r:id="rId36"/>
    <p:sldId id="2141412487" r:id="rId37"/>
    <p:sldId id="404" r:id="rId38"/>
    <p:sldId id="380" r:id="rId39"/>
    <p:sldId id="2141412514" r:id="rId40"/>
    <p:sldId id="2141412478" r:id="rId41"/>
    <p:sldId id="2141412479" r:id="rId42"/>
    <p:sldId id="2141412480" r:id="rId43"/>
    <p:sldId id="2141412481" r:id="rId44"/>
    <p:sldId id="214141249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E7B70-55F7-0C2A-4451-D570F05CAA41}" name="Jennifer Lundstrom" initials="JL" userId="S::jennifer@aaap.org::bf6b34ca-16cb-42e4-9e56-9e52be90e5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0BEB7-BB85-46DD-A298-0DD9B23C2D5C}" v="115" dt="2025-06-02T05:15:02.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76"/>
    <p:restoredTop sz="94694"/>
  </p:normalViewPr>
  <p:slideViewPr>
    <p:cSldViewPr snapToGrid="0">
      <p:cViewPr varScale="1">
        <p:scale>
          <a:sx n="105" d="100"/>
          <a:sy n="105" d="100"/>
        </p:scale>
        <p:origin x="1038" y="96"/>
      </p:cViewPr>
      <p:guideLst/>
    </p:cSldViewPr>
  </p:slideViewPr>
  <p:notesTextViewPr>
    <p:cViewPr>
      <p:scale>
        <a:sx n="1" d="1"/>
        <a:sy n="1" d="1"/>
      </p:scale>
      <p:origin x="0" y="0"/>
    </p:cViewPr>
  </p:notesTextViewPr>
  <p:notesViewPr>
    <p:cSldViewPr snapToGrid="0">
      <p:cViewPr varScale="1">
        <p:scale>
          <a:sx n="121" d="100"/>
          <a:sy n="121" d="100"/>
        </p:scale>
        <p:origin x="43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harmreduction.org/" TargetMode="External"/><Relationship Id="rId2" Type="http://schemas.openxmlformats.org/officeDocument/2006/relationships/hyperlink" Target="https://inpud.net/" TargetMode="External"/><Relationship Id="rId1" Type="http://schemas.openxmlformats.org/officeDocument/2006/relationships/hyperlink" Target="https://www.nationalsurvivorsunion.com/" TargetMode="External"/><Relationship Id="rId6" Type="http://schemas.openxmlformats.org/officeDocument/2006/relationships/hyperlink" Target="https://nextdistro.org/" TargetMode="External"/><Relationship Id="rId5" Type="http://schemas.openxmlformats.org/officeDocument/2006/relationships/hyperlink" Target="https://neverusealone.com/" TargetMode="External"/><Relationship Id="rId4" Type="http://schemas.openxmlformats.org/officeDocument/2006/relationships/hyperlink" Target="https://drugpolicy.org/"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harmreduction.org/" TargetMode="External"/><Relationship Id="rId2" Type="http://schemas.openxmlformats.org/officeDocument/2006/relationships/hyperlink" Target="https://inpud.net/" TargetMode="External"/><Relationship Id="rId1" Type="http://schemas.openxmlformats.org/officeDocument/2006/relationships/hyperlink" Target="https://www.nationalsurvivorsunion.com/" TargetMode="External"/><Relationship Id="rId6" Type="http://schemas.openxmlformats.org/officeDocument/2006/relationships/hyperlink" Target="https://nextdistro.org/" TargetMode="External"/><Relationship Id="rId5" Type="http://schemas.openxmlformats.org/officeDocument/2006/relationships/hyperlink" Target="https://neverusealone.com/" TargetMode="External"/><Relationship Id="rId4" Type="http://schemas.openxmlformats.org/officeDocument/2006/relationships/hyperlink" Target="https://drugpolicy.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85E3B-1A76-4AA8-B56A-1AD4E2904F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A640B4-BEE4-4D02-A78B-714E87124518}">
      <dgm:prSet/>
      <dgm:spPr>
        <a:solidFill>
          <a:schemeClr val="accent6"/>
        </a:solidFill>
      </dgm:spPr>
      <dgm:t>
        <a:bodyPr/>
        <a:lstStyle/>
        <a:p>
          <a:r>
            <a:rPr lang="en-US" dirty="0"/>
            <a:t>National Survivors Union - </a:t>
          </a:r>
          <a:r>
            <a:rPr lang="en-US" dirty="0">
              <a:hlinkClick xmlns:r="http://schemas.openxmlformats.org/officeDocument/2006/relationships" r:id="rId1"/>
            </a:rPr>
            <a:t>https://www.nationalsurvivorsunion.com/</a:t>
          </a:r>
          <a:endParaRPr lang="en-US" dirty="0"/>
        </a:p>
      </dgm:t>
    </dgm:pt>
    <dgm:pt modelId="{C7A39616-B1BB-4FD5-B7DB-853AF3BAF367}" type="parTrans" cxnId="{45A88C66-E3BA-4681-A146-22BD459BBBCB}">
      <dgm:prSet/>
      <dgm:spPr/>
      <dgm:t>
        <a:bodyPr/>
        <a:lstStyle/>
        <a:p>
          <a:endParaRPr lang="en-US"/>
        </a:p>
      </dgm:t>
    </dgm:pt>
    <dgm:pt modelId="{2E6EB241-A215-4E4C-B9BC-1C5632598B13}" type="sibTrans" cxnId="{45A88C66-E3BA-4681-A146-22BD459BBBCB}">
      <dgm:prSet/>
      <dgm:spPr/>
      <dgm:t>
        <a:bodyPr/>
        <a:lstStyle/>
        <a:p>
          <a:endParaRPr lang="en-US"/>
        </a:p>
      </dgm:t>
    </dgm:pt>
    <dgm:pt modelId="{FA9CE080-A34E-40E8-8AB5-3D92EAF13AE2}">
      <dgm:prSet/>
      <dgm:spPr>
        <a:solidFill>
          <a:schemeClr val="accent6"/>
        </a:solidFill>
      </dgm:spPr>
      <dgm:t>
        <a:bodyPr/>
        <a:lstStyle/>
        <a:p>
          <a:r>
            <a:rPr lang="en-US"/>
            <a:t>International Network of People who Use Drugs - </a:t>
          </a:r>
          <a:r>
            <a:rPr lang="en-US">
              <a:hlinkClick xmlns:r="http://schemas.openxmlformats.org/officeDocument/2006/relationships" r:id="rId2"/>
            </a:rPr>
            <a:t>https://inpud.net/</a:t>
          </a:r>
          <a:endParaRPr lang="en-US"/>
        </a:p>
      </dgm:t>
    </dgm:pt>
    <dgm:pt modelId="{2C16B93D-BFE3-495E-A3BF-27B1EF589090}" type="parTrans" cxnId="{9840483B-FF2F-4FE0-BC2F-A382E3A9ADE0}">
      <dgm:prSet/>
      <dgm:spPr/>
      <dgm:t>
        <a:bodyPr/>
        <a:lstStyle/>
        <a:p>
          <a:endParaRPr lang="en-US"/>
        </a:p>
      </dgm:t>
    </dgm:pt>
    <dgm:pt modelId="{B3C090ED-A38A-4D43-B458-9294A6D09AF8}" type="sibTrans" cxnId="{9840483B-FF2F-4FE0-BC2F-A382E3A9ADE0}">
      <dgm:prSet/>
      <dgm:spPr/>
      <dgm:t>
        <a:bodyPr/>
        <a:lstStyle/>
        <a:p>
          <a:endParaRPr lang="en-US"/>
        </a:p>
      </dgm:t>
    </dgm:pt>
    <dgm:pt modelId="{FF940F9E-C9A7-4850-BBF4-665AD0B690F4}">
      <dgm:prSet/>
      <dgm:spPr>
        <a:solidFill>
          <a:schemeClr val="accent6"/>
        </a:solidFill>
      </dgm:spPr>
      <dgm:t>
        <a:bodyPr/>
        <a:lstStyle/>
        <a:p>
          <a:r>
            <a:rPr lang="en-US"/>
            <a:t>National Harm Reduction Coalition - </a:t>
          </a:r>
          <a:r>
            <a:rPr lang="en-US">
              <a:hlinkClick xmlns:r="http://schemas.openxmlformats.org/officeDocument/2006/relationships" r:id="rId3"/>
            </a:rPr>
            <a:t>https://harmreduction.org/</a:t>
          </a:r>
          <a:endParaRPr lang="en-US"/>
        </a:p>
      </dgm:t>
    </dgm:pt>
    <dgm:pt modelId="{B8E6DB63-37C9-402B-87E3-0E2F6F4F88C3}" type="parTrans" cxnId="{DB1A095F-97F4-4927-B864-FD3AFD07B90A}">
      <dgm:prSet/>
      <dgm:spPr/>
      <dgm:t>
        <a:bodyPr/>
        <a:lstStyle/>
        <a:p>
          <a:endParaRPr lang="en-US"/>
        </a:p>
      </dgm:t>
    </dgm:pt>
    <dgm:pt modelId="{03CB07CA-1251-4A77-B490-4238E98B07DE}" type="sibTrans" cxnId="{DB1A095F-97F4-4927-B864-FD3AFD07B90A}">
      <dgm:prSet/>
      <dgm:spPr/>
      <dgm:t>
        <a:bodyPr/>
        <a:lstStyle/>
        <a:p>
          <a:endParaRPr lang="en-US"/>
        </a:p>
      </dgm:t>
    </dgm:pt>
    <dgm:pt modelId="{CD4C48CD-659D-4E80-B9B9-BBEBD40A04EA}">
      <dgm:prSet/>
      <dgm:spPr>
        <a:solidFill>
          <a:schemeClr val="accent6"/>
        </a:solidFill>
      </dgm:spPr>
      <dgm:t>
        <a:bodyPr/>
        <a:lstStyle/>
        <a:p>
          <a:r>
            <a:rPr lang="en-US"/>
            <a:t>Drug Policy Alliance - </a:t>
          </a:r>
          <a:r>
            <a:rPr lang="en-US">
              <a:hlinkClick xmlns:r="http://schemas.openxmlformats.org/officeDocument/2006/relationships" r:id="rId4"/>
            </a:rPr>
            <a:t>https://drugpolicy.org/</a:t>
          </a:r>
          <a:endParaRPr lang="en-US"/>
        </a:p>
      </dgm:t>
    </dgm:pt>
    <dgm:pt modelId="{E3AC8C18-75C3-4283-B3F4-A24743DBA259}" type="parTrans" cxnId="{99E33D37-ECEC-4B0C-A396-AD107B545BE9}">
      <dgm:prSet/>
      <dgm:spPr/>
      <dgm:t>
        <a:bodyPr/>
        <a:lstStyle/>
        <a:p>
          <a:endParaRPr lang="en-US"/>
        </a:p>
      </dgm:t>
    </dgm:pt>
    <dgm:pt modelId="{7466CC80-285E-4C2D-9AAA-FC0DFB98839B}" type="sibTrans" cxnId="{99E33D37-ECEC-4B0C-A396-AD107B545BE9}">
      <dgm:prSet/>
      <dgm:spPr/>
      <dgm:t>
        <a:bodyPr/>
        <a:lstStyle/>
        <a:p>
          <a:endParaRPr lang="en-US"/>
        </a:p>
      </dgm:t>
    </dgm:pt>
    <dgm:pt modelId="{B7DB91A4-B003-4A79-831F-DD8756019802}">
      <dgm:prSet/>
      <dgm:spPr>
        <a:solidFill>
          <a:schemeClr val="accent6"/>
        </a:solidFill>
      </dgm:spPr>
      <dgm:t>
        <a:bodyPr/>
        <a:lstStyle/>
        <a:p>
          <a:r>
            <a:rPr lang="en-US"/>
            <a:t>Never Use Alone - </a:t>
          </a:r>
          <a:r>
            <a:rPr lang="en-US">
              <a:hlinkClick xmlns:r="http://schemas.openxmlformats.org/officeDocument/2006/relationships" r:id="rId5"/>
            </a:rPr>
            <a:t>https://neverusealone.com/</a:t>
          </a:r>
          <a:endParaRPr lang="en-US"/>
        </a:p>
      </dgm:t>
    </dgm:pt>
    <dgm:pt modelId="{65283DF3-0E76-4B54-B3E1-3A5D7AF2D696}" type="parTrans" cxnId="{52495479-E73A-4C1F-8C9E-5A8896FE21FE}">
      <dgm:prSet/>
      <dgm:spPr/>
      <dgm:t>
        <a:bodyPr/>
        <a:lstStyle/>
        <a:p>
          <a:endParaRPr lang="en-US"/>
        </a:p>
      </dgm:t>
    </dgm:pt>
    <dgm:pt modelId="{33CC3D81-335E-4AC4-A7DE-BF400D79B49B}" type="sibTrans" cxnId="{52495479-E73A-4C1F-8C9E-5A8896FE21FE}">
      <dgm:prSet/>
      <dgm:spPr/>
      <dgm:t>
        <a:bodyPr/>
        <a:lstStyle/>
        <a:p>
          <a:endParaRPr lang="en-US"/>
        </a:p>
      </dgm:t>
    </dgm:pt>
    <dgm:pt modelId="{801493DA-1D4C-49B6-898A-CE3D324B6B70}">
      <dgm:prSet/>
      <dgm:spPr>
        <a:solidFill>
          <a:schemeClr val="accent6"/>
        </a:solidFill>
      </dgm:spPr>
      <dgm:t>
        <a:bodyPr/>
        <a:lstStyle/>
        <a:p>
          <a:r>
            <a:rPr lang="en-US"/>
            <a:t>Next Distro - </a:t>
          </a:r>
          <a:r>
            <a:rPr lang="en-US">
              <a:hlinkClick xmlns:r="http://schemas.openxmlformats.org/officeDocument/2006/relationships" r:id="rId6"/>
            </a:rPr>
            <a:t>https://nextdistro.org/</a:t>
          </a:r>
          <a:endParaRPr lang="en-US"/>
        </a:p>
      </dgm:t>
    </dgm:pt>
    <dgm:pt modelId="{3B5477A7-C650-42FC-96C4-4F9567E92E7C}" type="parTrans" cxnId="{2A4C8BCD-16F8-49A0-85E0-E3EB5AFD5FA5}">
      <dgm:prSet/>
      <dgm:spPr/>
      <dgm:t>
        <a:bodyPr/>
        <a:lstStyle/>
        <a:p>
          <a:endParaRPr lang="en-US"/>
        </a:p>
      </dgm:t>
    </dgm:pt>
    <dgm:pt modelId="{ACEDEC57-7098-4BF8-90F6-999967E0C24C}" type="sibTrans" cxnId="{2A4C8BCD-16F8-49A0-85E0-E3EB5AFD5FA5}">
      <dgm:prSet/>
      <dgm:spPr/>
      <dgm:t>
        <a:bodyPr/>
        <a:lstStyle/>
        <a:p>
          <a:endParaRPr lang="en-US"/>
        </a:p>
      </dgm:t>
    </dgm:pt>
    <dgm:pt modelId="{A8FDCAC9-80D0-404D-9192-3A4098C957CB}" type="pres">
      <dgm:prSet presAssocID="{3CC85E3B-1A76-4AA8-B56A-1AD4E2904F67}" presName="linear" presStyleCnt="0">
        <dgm:presLayoutVars>
          <dgm:animLvl val="lvl"/>
          <dgm:resizeHandles val="exact"/>
        </dgm:presLayoutVars>
      </dgm:prSet>
      <dgm:spPr/>
    </dgm:pt>
    <dgm:pt modelId="{E95E95E4-C38E-44D0-8B14-0A15629C928E}" type="pres">
      <dgm:prSet presAssocID="{1FA640B4-BEE4-4D02-A78B-714E87124518}" presName="parentText" presStyleLbl="node1" presStyleIdx="0" presStyleCnt="6">
        <dgm:presLayoutVars>
          <dgm:chMax val="0"/>
          <dgm:bulletEnabled val="1"/>
        </dgm:presLayoutVars>
      </dgm:prSet>
      <dgm:spPr/>
    </dgm:pt>
    <dgm:pt modelId="{5CE08AAB-783F-45E0-BD87-AB0CBFED5B85}" type="pres">
      <dgm:prSet presAssocID="{2E6EB241-A215-4E4C-B9BC-1C5632598B13}" presName="spacer" presStyleCnt="0"/>
      <dgm:spPr/>
    </dgm:pt>
    <dgm:pt modelId="{8C1F586D-3C2F-46EE-99B0-FC0C2495F0F1}" type="pres">
      <dgm:prSet presAssocID="{FA9CE080-A34E-40E8-8AB5-3D92EAF13AE2}" presName="parentText" presStyleLbl="node1" presStyleIdx="1" presStyleCnt="6">
        <dgm:presLayoutVars>
          <dgm:chMax val="0"/>
          <dgm:bulletEnabled val="1"/>
        </dgm:presLayoutVars>
      </dgm:prSet>
      <dgm:spPr/>
    </dgm:pt>
    <dgm:pt modelId="{8A031D31-6D32-426C-AEED-1CC5838A7EC8}" type="pres">
      <dgm:prSet presAssocID="{B3C090ED-A38A-4D43-B458-9294A6D09AF8}" presName="spacer" presStyleCnt="0"/>
      <dgm:spPr/>
    </dgm:pt>
    <dgm:pt modelId="{5EA86E06-CB89-4E8F-A32A-5EFA5377BC97}" type="pres">
      <dgm:prSet presAssocID="{FF940F9E-C9A7-4850-BBF4-665AD0B690F4}" presName="parentText" presStyleLbl="node1" presStyleIdx="2" presStyleCnt="6">
        <dgm:presLayoutVars>
          <dgm:chMax val="0"/>
          <dgm:bulletEnabled val="1"/>
        </dgm:presLayoutVars>
      </dgm:prSet>
      <dgm:spPr/>
    </dgm:pt>
    <dgm:pt modelId="{4CCF378A-AD92-4EBE-B6B2-B033130B97B9}" type="pres">
      <dgm:prSet presAssocID="{03CB07CA-1251-4A77-B490-4238E98B07DE}" presName="spacer" presStyleCnt="0"/>
      <dgm:spPr/>
    </dgm:pt>
    <dgm:pt modelId="{4AC7E7BB-1A2D-4947-984D-6801A0BD4B0B}" type="pres">
      <dgm:prSet presAssocID="{CD4C48CD-659D-4E80-B9B9-BBEBD40A04EA}" presName="parentText" presStyleLbl="node1" presStyleIdx="3" presStyleCnt="6">
        <dgm:presLayoutVars>
          <dgm:chMax val="0"/>
          <dgm:bulletEnabled val="1"/>
        </dgm:presLayoutVars>
      </dgm:prSet>
      <dgm:spPr/>
    </dgm:pt>
    <dgm:pt modelId="{DA62042A-1A7F-4265-B764-DBA6AF21D9A2}" type="pres">
      <dgm:prSet presAssocID="{7466CC80-285E-4C2D-9AAA-FC0DFB98839B}" presName="spacer" presStyleCnt="0"/>
      <dgm:spPr/>
    </dgm:pt>
    <dgm:pt modelId="{904B4A86-1083-4D3D-966C-4A17ED2931B9}" type="pres">
      <dgm:prSet presAssocID="{B7DB91A4-B003-4A79-831F-DD8756019802}" presName="parentText" presStyleLbl="node1" presStyleIdx="4" presStyleCnt="6">
        <dgm:presLayoutVars>
          <dgm:chMax val="0"/>
          <dgm:bulletEnabled val="1"/>
        </dgm:presLayoutVars>
      </dgm:prSet>
      <dgm:spPr/>
    </dgm:pt>
    <dgm:pt modelId="{20EA202B-A3C0-4017-95D3-A1B8D5646031}" type="pres">
      <dgm:prSet presAssocID="{33CC3D81-335E-4AC4-A7DE-BF400D79B49B}" presName="spacer" presStyleCnt="0"/>
      <dgm:spPr/>
    </dgm:pt>
    <dgm:pt modelId="{FD0DC7A8-5134-4566-9F15-51A20735C076}" type="pres">
      <dgm:prSet presAssocID="{801493DA-1D4C-49B6-898A-CE3D324B6B70}" presName="parentText" presStyleLbl="node1" presStyleIdx="5" presStyleCnt="6">
        <dgm:presLayoutVars>
          <dgm:chMax val="0"/>
          <dgm:bulletEnabled val="1"/>
        </dgm:presLayoutVars>
      </dgm:prSet>
      <dgm:spPr/>
    </dgm:pt>
  </dgm:ptLst>
  <dgm:cxnLst>
    <dgm:cxn modelId="{A380971F-874A-4F10-A47D-949C622F6997}" type="presOf" srcId="{801493DA-1D4C-49B6-898A-CE3D324B6B70}" destId="{FD0DC7A8-5134-4566-9F15-51A20735C076}" srcOrd="0" destOrd="0" presId="urn:microsoft.com/office/officeart/2005/8/layout/vList2"/>
    <dgm:cxn modelId="{AB499E20-7E3B-4353-A62C-AE438E4ADBDB}" type="presOf" srcId="{1FA640B4-BEE4-4D02-A78B-714E87124518}" destId="{E95E95E4-C38E-44D0-8B14-0A15629C928E}" srcOrd="0" destOrd="0" presId="urn:microsoft.com/office/officeart/2005/8/layout/vList2"/>
    <dgm:cxn modelId="{3D44D434-4886-4CA0-B8FF-131E7E67485A}" type="presOf" srcId="{CD4C48CD-659D-4E80-B9B9-BBEBD40A04EA}" destId="{4AC7E7BB-1A2D-4947-984D-6801A0BD4B0B}" srcOrd="0" destOrd="0" presId="urn:microsoft.com/office/officeart/2005/8/layout/vList2"/>
    <dgm:cxn modelId="{99E33D37-ECEC-4B0C-A396-AD107B545BE9}" srcId="{3CC85E3B-1A76-4AA8-B56A-1AD4E2904F67}" destId="{CD4C48CD-659D-4E80-B9B9-BBEBD40A04EA}" srcOrd="3" destOrd="0" parTransId="{E3AC8C18-75C3-4283-B3F4-A24743DBA259}" sibTransId="{7466CC80-285E-4C2D-9AAA-FC0DFB98839B}"/>
    <dgm:cxn modelId="{9840483B-FF2F-4FE0-BC2F-A382E3A9ADE0}" srcId="{3CC85E3B-1A76-4AA8-B56A-1AD4E2904F67}" destId="{FA9CE080-A34E-40E8-8AB5-3D92EAF13AE2}" srcOrd="1" destOrd="0" parTransId="{2C16B93D-BFE3-495E-A3BF-27B1EF589090}" sibTransId="{B3C090ED-A38A-4D43-B458-9294A6D09AF8}"/>
    <dgm:cxn modelId="{DB1A095F-97F4-4927-B864-FD3AFD07B90A}" srcId="{3CC85E3B-1A76-4AA8-B56A-1AD4E2904F67}" destId="{FF940F9E-C9A7-4850-BBF4-665AD0B690F4}" srcOrd="2" destOrd="0" parTransId="{B8E6DB63-37C9-402B-87E3-0E2F6F4F88C3}" sibTransId="{03CB07CA-1251-4A77-B490-4238E98B07DE}"/>
    <dgm:cxn modelId="{45A88C66-E3BA-4681-A146-22BD459BBBCB}" srcId="{3CC85E3B-1A76-4AA8-B56A-1AD4E2904F67}" destId="{1FA640B4-BEE4-4D02-A78B-714E87124518}" srcOrd="0" destOrd="0" parTransId="{C7A39616-B1BB-4FD5-B7DB-853AF3BAF367}" sibTransId="{2E6EB241-A215-4E4C-B9BC-1C5632598B13}"/>
    <dgm:cxn modelId="{EF5F0055-5481-410A-9AD4-A492F4AF4079}" type="presOf" srcId="{3CC85E3B-1A76-4AA8-B56A-1AD4E2904F67}" destId="{A8FDCAC9-80D0-404D-9192-3A4098C957CB}" srcOrd="0" destOrd="0" presId="urn:microsoft.com/office/officeart/2005/8/layout/vList2"/>
    <dgm:cxn modelId="{52495479-E73A-4C1F-8C9E-5A8896FE21FE}" srcId="{3CC85E3B-1A76-4AA8-B56A-1AD4E2904F67}" destId="{B7DB91A4-B003-4A79-831F-DD8756019802}" srcOrd="4" destOrd="0" parTransId="{65283DF3-0E76-4B54-B3E1-3A5D7AF2D696}" sibTransId="{33CC3D81-335E-4AC4-A7DE-BF400D79B49B}"/>
    <dgm:cxn modelId="{BC4430A3-31F2-4F72-A584-16EC9091F81E}" type="presOf" srcId="{FA9CE080-A34E-40E8-8AB5-3D92EAF13AE2}" destId="{8C1F586D-3C2F-46EE-99B0-FC0C2495F0F1}" srcOrd="0" destOrd="0" presId="urn:microsoft.com/office/officeart/2005/8/layout/vList2"/>
    <dgm:cxn modelId="{2A4C8BCD-16F8-49A0-85E0-E3EB5AFD5FA5}" srcId="{3CC85E3B-1A76-4AA8-B56A-1AD4E2904F67}" destId="{801493DA-1D4C-49B6-898A-CE3D324B6B70}" srcOrd="5" destOrd="0" parTransId="{3B5477A7-C650-42FC-96C4-4F9567E92E7C}" sibTransId="{ACEDEC57-7098-4BF8-90F6-999967E0C24C}"/>
    <dgm:cxn modelId="{F8DDD9D3-5DC1-4EF0-97E3-BD489B4AFF7D}" type="presOf" srcId="{FF940F9E-C9A7-4850-BBF4-665AD0B690F4}" destId="{5EA86E06-CB89-4E8F-A32A-5EFA5377BC97}" srcOrd="0" destOrd="0" presId="urn:microsoft.com/office/officeart/2005/8/layout/vList2"/>
    <dgm:cxn modelId="{CEC492F9-2612-4B7A-B53F-77A5D9AAADD7}" type="presOf" srcId="{B7DB91A4-B003-4A79-831F-DD8756019802}" destId="{904B4A86-1083-4D3D-966C-4A17ED2931B9}" srcOrd="0" destOrd="0" presId="urn:microsoft.com/office/officeart/2005/8/layout/vList2"/>
    <dgm:cxn modelId="{92267483-E2C3-4838-B60F-20786669FB48}" type="presParOf" srcId="{A8FDCAC9-80D0-404D-9192-3A4098C957CB}" destId="{E95E95E4-C38E-44D0-8B14-0A15629C928E}" srcOrd="0" destOrd="0" presId="urn:microsoft.com/office/officeart/2005/8/layout/vList2"/>
    <dgm:cxn modelId="{B359664F-A998-456D-9B46-39993A7DD53B}" type="presParOf" srcId="{A8FDCAC9-80D0-404D-9192-3A4098C957CB}" destId="{5CE08AAB-783F-45E0-BD87-AB0CBFED5B85}" srcOrd="1" destOrd="0" presId="urn:microsoft.com/office/officeart/2005/8/layout/vList2"/>
    <dgm:cxn modelId="{8A1335DA-8606-4665-89F9-E8D2B20AFBBE}" type="presParOf" srcId="{A8FDCAC9-80D0-404D-9192-3A4098C957CB}" destId="{8C1F586D-3C2F-46EE-99B0-FC0C2495F0F1}" srcOrd="2" destOrd="0" presId="urn:microsoft.com/office/officeart/2005/8/layout/vList2"/>
    <dgm:cxn modelId="{1E60C4F7-B980-424B-BFFA-23B0187FFE6F}" type="presParOf" srcId="{A8FDCAC9-80D0-404D-9192-3A4098C957CB}" destId="{8A031D31-6D32-426C-AEED-1CC5838A7EC8}" srcOrd="3" destOrd="0" presId="urn:microsoft.com/office/officeart/2005/8/layout/vList2"/>
    <dgm:cxn modelId="{3CFCA747-7B43-43E2-A687-3FD849F42E85}" type="presParOf" srcId="{A8FDCAC9-80D0-404D-9192-3A4098C957CB}" destId="{5EA86E06-CB89-4E8F-A32A-5EFA5377BC97}" srcOrd="4" destOrd="0" presId="urn:microsoft.com/office/officeart/2005/8/layout/vList2"/>
    <dgm:cxn modelId="{54838D4E-19E3-40A3-8403-16AA8FB1B82C}" type="presParOf" srcId="{A8FDCAC9-80D0-404D-9192-3A4098C957CB}" destId="{4CCF378A-AD92-4EBE-B6B2-B033130B97B9}" srcOrd="5" destOrd="0" presId="urn:microsoft.com/office/officeart/2005/8/layout/vList2"/>
    <dgm:cxn modelId="{701CAC75-CB3F-420F-9E3B-1B7BF2C93F83}" type="presParOf" srcId="{A8FDCAC9-80D0-404D-9192-3A4098C957CB}" destId="{4AC7E7BB-1A2D-4947-984D-6801A0BD4B0B}" srcOrd="6" destOrd="0" presId="urn:microsoft.com/office/officeart/2005/8/layout/vList2"/>
    <dgm:cxn modelId="{A8152ACB-A455-4FD0-8B67-3F3DBE049BEF}" type="presParOf" srcId="{A8FDCAC9-80D0-404D-9192-3A4098C957CB}" destId="{DA62042A-1A7F-4265-B764-DBA6AF21D9A2}" srcOrd="7" destOrd="0" presId="urn:microsoft.com/office/officeart/2005/8/layout/vList2"/>
    <dgm:cxn modelId="{FD9ECD01-2D6C-42BC-B9BD-60447B1DC968}" type="presParOf" srcId="{A8FDCAC9-80D0-404D-9192-3A4098C957CB}" destId="{904B4A86-1083-4D3D-966C-4A17ED2931B9}" srcOrd="8" destOrd="0" presId="urn:microsoft.com/office/officeart/2005/8/layout/vList2"/>
    <dgm:cxn modelId="{1E9A1269-0309-440A-8CC7-7A3744289CBD}" type="presParOf" srcId="{A8FDCAC9-80D0-404D-9192-3A4098C957CB}" destId="{20EA202B-A3C0-4017-95D3-A1B8D5646031}" srcOrd="9" destOrd="0" presId="urn:microsoft.com/office/officeart/2005/8/layout/vList2"/>
    <dgm:cxn modelId="{E0CA4DD5-8B68-4AF9-8BB1-437A4271EB14}" type="presParOf" srcId="{A8FDCAC9-80D0-404D-9192-3A4098C957CB}" destId="{FD0DC7A8-5134-4566-9F15-51A20735C07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C5BFA-6739-479E-AB23-DF8D051BC1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FA9D648-EB27-403D-B1E3-41A7E4B244E9}">
      <dgm:prSet/>
      <dgm:spPr>
        <a:solidFill>
          <a:schemeClr val="accent6"/>
        </a:solidFill>
      </dgm:spPr>
      <dgm:t>
        <a:bodyPr/>
        <a:lstStyle/>
        <a:p>
          <a:r>
            <a:rPr lang="en-US" dirty="0"/>
            <a:t>Sterile supply programs (SSPs)</a:t>
          </a:r>
        </a:p>
      </dgm:t>
    </dgm:pt>
    <dgm:pt modelId="{9E8D9497-19B0-4E8B-918D-ED1F14A668EA}" type="parTrans" cxnId="{AE52A504-3895-4CF6-91CA-7FA0EDBF8CC5}">
      <dgm:prSet/>
      <dgm:spPr/>
      <dgm:t>
        <a:bodyPr/>
        <a:lstStyle/>
        <a:p>
          <a:endParaRPr lang="en-US"/>
        </a:p>
      </dgm:t>
    </dgm:pt>
    <dgm:pt modelId="{B609CA73-1726-481A-B8D4-F0E2FADD5513}" type="sibTrans" cxnId="{AE52A504-3895-4CF6-91CA-7FA0EDBF8CC5}">
      <dgm:prSet/>
      <dgm:spPr/>
      <dgm:t>
        <a:bodyPr/>
        <a:lstStyle/>
        <a:p>
          <a:endParaRPr lang="en-US"/>
        </a:p>
      </dgm:t>
    </dgm:pt>
    <dgm:pt modelId="{1D4A6B93-89F8-4FC8-A48B-63C8DCC40571}">
      <dgm:prSet/>
      <dgm:spPr>
        <a:solidFill>
          <a:schemeClr val="accent6"/>
        </a:solidFill>
      </dgm:spPr>
      <dgm:t>
        <a:bodyPr/>
        <a:lstStyle/>
        <a:p>
          <a:r>
            <a:rPr lang="en-US" dirty="0"/>
            <a:t>Distribution and training for naloxone overdose rescue kits</a:t>
          </a:r>
        </a:p>
      </dgm:t>
    </dgm:pt>
    <dgm:pt modelId="{7EEF73B8-143F-4938-80FB-3B3913633077}" type="parTrans" cxnId="{B2361953-E419-4B2A-AE70-CABEC7C56A6B}">
      <dgm:prSet/>
      <dgm:spPr/>
      <dgm:t>
        <a:bodyPr/>
        <a:lstStyle/>
        <a:p>
          <a:endParaRPr lang="en-US"/>
        </a:p>
      </dgm:t>
    </dgm:pt>
    <dgm:pt modelId="{8453DB94-EACF-4F33-BBCC-FF911CCB0804}" type="sibTrans" cxnId="{B2361953-E419-4B2A-AE70-CABEC7C56A6B}">
      <dgm:prSet/>
      <dgm:spPr/>
      <dgm:t>
        <a:bodyPr/>
        <a:lstStyle/>
        <a:p>
          <a:endParaRPr lang="en-US"/>
        </a:p>
      </dgm:t>
    </dgm:pt>
    <dgm:pt modelId="{B23CEE7F-0A0B-41FA-86FC-085598FAFAF1}">
      <dgm:prSet/>
      <dgm:spPr>
        <a:solidFill>
          <a:schemeClr val="accent6"/>
        </a:solidFill>
      </dgm:spPr>
      <dgm:t>
        <a:bodyPr/>
        <a:lstStyle/>
        <a:p>
          <a:r>
            <a:rPr lang="en-US" dirty="0"/>
            <a:t>Safer use – don’t use alone, avoidance of IV use, using a test dose, drug checking</a:t>
          </a:r>
        </a:p>
      </dgm:t>
    </dgm:pt>
    <dgm:pt modelId="{6D85EEC3-1DD8-4126-8538-93F6A99E7CDB}" type="parTrans" cxnId="{0A345162-5CFC-489A-B5E5-E6DE8B477F96}">
      <dgm:prSet/>
      <dgm:spPr/>
      <dgm:t>
        <a:bodyPr/>
        <a:lstStyle/>
        <a:p>
          <a:endParaRPr lang="en-US"/>
        </a:p>
      </dgm:t>
    </dgm:pt>
    <dgm:pt modelId="{95A175C0-2C9A-4E00-AFAB-08DC6AFFC321}" type="sibTrans" cxnId="{0A345162-5CFC-489A-B5E5-E6DE8B477F96}">
      <dgm:prSet/>
      <dgm:spPr/>
      <dgm:t>
        <a:bodyPr/>
        <a:lstStyle/>
        <a:p>
          <a:endParaRPr lang="en-US"/>
        </a:p>
      </dgm:t>
    </dgm:pt>
    <dgm:pt modelId="{B649A75C-C282-4219-B043-71A25DAE2DD6}">
      <dgm:prSet/>
      <dgm:spPr>
        <a:solidFill>
          <a:schemeClr val="accent6"/>
        </a:solidFill>
      </dgm:spPr>
      <dgm:t>
        <a:bodyPr/>
        <a:lstStyle/>
        <a:p>
          <a:r>
            <a:rPr lang="en-US" dirty="0"/>
            <a:t>Overdose Prevention Centers (OPCs)</a:t>
          </a:r>
        </a:p>
      </dgm:t>
    </dgm:pt>
    <dgm:pt modelId="{F79F79E0-9DAB-455B-A5A5-DE8B35B47F19}" type="parTrans" cxnId="{79D2AEFE-3C5F-4E6E-884A-9F38BABB18BF}">
      <dgm:prSet/>
      <dgm:spPr/>
      <dgm:t>
        <a:bodyPr/>
        <a:lstStyle/>
        <a:p>
          <a:endParaRPr lang="en-US"/>
        </a:p>
      </dgm:t>
    </dgm:pt>
    <dgm:pt modelId="{19D20E7E-F9A8-40B8-BA25-3F0290CA7087}" type="sibTrans" cxnId="{79D2AEFE-3C5F-4E6E-884A-9F38BABB18BF}">
      <dgm:prSet/>
      <dgm:spPr/>
      <dgm:t>
        <a:bodyPr/>
        <a:lstStyle/>
        <a:p>
          <a:endParaRPr lang="en-US"/>
        </a:p>
      </dgm:t>
    </dgm:pt>
    <dgm:pt modelId="{9E477928-27F0-42FB-B93C-50047C29BD75}">
      <dgm:prSet/>
      <dgm:spPr>
        <a:solidFill>
          <a:schemeClr val="accent6"/>
        </a:solidFill>
      </dgm:spPr>
      <dgm:t>
        <a:bodyPr/>
        <a:lstStyle/>
        <a:p>
          <a:r>
            <a:rPr lang="en-US" dirty="0"/>
            <a:t>Low Barrier Medication for Opioid Use Disorder (MOUD) and Alcohol Use Disorder (MAUD)</a:t>
          </a:r>
        </a:p>
      </dgm:t>
    </dgm:pt>
    <dgm:pt modelId="{0DACEA97-722B-4628-9F89-15D39465E181}" type="parTrans" cxnId="{6975B4D9-F494-4C23-9EA5-8557BB721F81}">
      <dgm:prSet/>
      <dgm:spPr/>
      <dgm:t>
        <a:bodyPr/>
        <a:lstStyle/>
        <a:p>
          <a:endParaRPr lang="en-US"/>
        </a:p>
      </dgm:t>
    </dgm:pt>
    <dgm:pt modelId="{9170A9DE-2C40-4EE7-BC68-D8F7EDCBD9A5}" type="sibTrans" cxnId="{6975B4D9-F494-4C23-9EA5-8557BB721F81}">
      <dgm:prSet/>
      <dgm:spPr/>
      <dgm:t>
        <a:bodyPr/>
        <a:lstStyle/>
        <a:p>
          <a:endParaRPr lang="en-US"/>
        </a:p>
      </dgm:t>
    </dgm:pt>
    <dgm:pt modelId="{82B708BE-9CFD-40D4-87E0-3D3EBE32B781}">
      <dgm:prSet/>
      <dgm:spPr>
        <a:solidFill>
          <a:schemeClr val="accent6"/>
        </a:solidFill>
      </dgm:spPr>
      <dgm:t>
        <a:bodyPr/>
        <a:lstStyle/>
        <a:p>
          <a:r>
            <a:rPr lang="en-US" dirty="0"/>
            <a:t>Involving peers and PWUD in your program development and implementation</a:t>
          </a:r>
        </a:p>
      </dgm:t>
    </dgm:pt>
    <dgm:pt modelId="{A7E848E2-A38D-4BC9-A455-4E32011DA06D}" type="parTrans" cxnId="{0EA8AB10-0A8C-4F4C-B931-02A2E32CE1F5}">
      <dgm:prSet/>
      <dgm:spPr/>
      <dgm:t>
        <a:bodyPr/>
        <a:lstStyle/>
        <a:p>
          <a:endParaRPr lang="en-US"/>
        </a:p>
      </dgm:t>
    </dgm:pt>
    <dgm:pt modelId="{D8C92F3E-FCAC-4E19-AA4E-E6A0E34D13C2}" type="sibTrans" cxnId="{0EA8AB10-0A8C-4F4C-B931-02A2E32CE1F5}">
      <dgm:prSet/>
      <dgm:spPr/>
      <dgm:t>
        <a:bodyPr/>
        <a:lstStyle/>
        <a:p>
          <a:endParaRPr lang="en-US"/>
        </a:p>
      </dgm:t>
    </dgm:pt>
    <dgm:pt modelId="{947E267B-9F21-484B-B128-9AE9CD32CE70}">
      <dgm:prSet/>
      <dgm:spPr>
        <a:solidFill>
          <a:schemeClr val="accent6"/>
        </a:solidFill>
      </dgm:spPr>
      <dgm:t>
        <a:bodyPr/>
        <a:lstStyle/>
        <a:p>
          <a:r>
            <a:rPr lang="en-US" dirty="0"/>
            <a:t>Community outreach - Open houses, neighborhood clean up campaigns, mobile treatment units</a:t>
          </a:r>
        </a:p>
      </dgm:t>
    </dgm:pt>
    <dgm:pt modelId="{9795E556-0404-4E50-8D27-B41A2BCD8ABF}" type="parTrans" cxnId="{CDD0B74E-484E-4E2B-BB2E-43FD3219E637}">
      <dgm:prSet/>
      <dgm:spPr/>
      <dgm:t>
        <a:bodyPr/>
        <a:lstStyle/>
        <a:p>
          <a:endParaRPr lang="en-US"/>
        </a:p>
      </dgm:t>
    </dgm:pt>
    <dgm:pt modelId="{1601C5E3-75E8-49AA-B0EA-6431AF9AE199}" type="sibTrans" cxnId="{CDD0B74E-484E-4E2B-BB2E-43FD3219E637}">
      <dgm:prSet/>
      <dgm:spPr/>
      <dgm:t>
        <a:bodyPr/>
        <a:lstStyle/>
        <a:p>
          <a:endParaRPr lang="en-US"/>
        </a:p>
      </dgm:t>
    </dgm:pt>
    <dgm:pt modelId="{EB8A6972-97D2-4235-924E-AC0B745BAD7D}">
      <dgm:prSet/>
      <dgm:spPr>
        <a:solidFill>
          <a:schemeClr val="accent6"/>
        </a:solidFill>
      </dgm:spPr>
      <dgm:t>
        <a:bodyPr/>
        <a:lstStyle/>
        <a:p>
          <a:r>
            <a:rPr lang="en-US" dirty="0"/>
            <a:t>STI, HCV, HBV, and HIV testing, counselling, and treatment</a:t>
          </a:r>
        </a:p>
      </dgm:t>
    </dgm:pt>
    <dgm:pt modelId="{F2D8CCCB-4D6C-4851-9A17-C872AD5E987D}" type="parTrans" cxnId="{1A0A6967-4E22-4959-837C-67C26CDF10FA}">
      <dgm:prSet/>
      <dgm:spPr/>
      <dgm:t>
        <a:bodyPr/>
        <a:lstStyle/>
        <a:p>
          <a:endParaRPr lang="en-US"/>
        </a:p>
      </dgm:t>
    </dgm:pt>
    <dgm:pt modelId="{B2165116-3C3B-4CC2-93C1-B186D6711E86}" type="sibTrans" cxnId="{1A0A6967-4E22-4959-837C-67C26CDF10FA}">
      <dgm:prSet/>
      <dgm:spPr/>
      <dgm:t>
        <a:bodyPr/>
        <a:lstStyle/>
        <a:p>
          <a:endParaRPr lang="en-US"/>
        </a:p>
      </dgm:t>
    </dgm:pt>
    <dgm:pt modelId="{BA4BA65F-3F50-455F-A607-14397C08FBF7}">
      <dgm:prSet/>
      <dgm:spPr>
        <a:solidFill>
          <a:schemeClr val="accent6"/>
        </a:solidFill>
      </dgm:spPr>
      <dgm:t>
        <a:bodyPr/>
        <a:lstStyle/>
        <a:p>
          <a:r>
            <a:rPr lang="en-US"/>
            <a:t>PREP</a:t>
          </a:r>
        </a:p>
      </dgm:t>
    </dgm:pt>
    <dgm:pt modelId="{FD90B2ED-FC41-4E4E-8184-24D50C0E191B}" type="parTrans" cxnId="{F425D191-AAD3-481B-9F7E-FCB26359BC78}">
      <dgm:prSet/>
      <dgm:spPr/>
      <dgm:t>
        <a:bodyPr/>
        <a:lstStyle/>
        <a:p>
          <a:endParaRPr lang="en-US"/>
        </a:p>
      </dgm:t>
    </dgm:pt>
    <dgm:pt modelId="{A1D0CA5B-A914-45C8-AE4D-89FEEECD9004}" type="sibTrans" cxnId="{F425D191-AAD3-481B-9F7E-FCB26359BC78}">
      <dgm:prSet/>
      <dgm:spPr/>
      <dgm:t>
        <a:bodyPr/>
        <a:lstStyle/>
        <a:p>
          <a:endParaRPr lang="en-US"/>
        </a:p>
      </dgm:t>
    </dgm:pt>
    <dgm:pt modelId="{4B95964D-AAFC-4FC4-A0E3-DA7AA471C613}">
      <dgm:prSet/>
      <dgm:spPr>
        <a:solidFill>
          <a:schemeClr val="accent6"/>
        </a:solidFill>
      </dgm:spPr>
      <dgm:t>
        <a:bodyPr/>
        <a:lstStyle/>
        <a:p>
          <a:r>
            <a:rPr lang="en-US"/>
            <a:t>Wound care</a:t>
          </a:r>
        </a:p>
      </dgm:t>
    </dgm:pt>
    <dgm:pt modelId="{2B46009B-5533-4F6E-B507-16274F8221E5}" type="parTrans" cxnId="{018B42FF-599F-44D4-B2A2-82898945BFBB}">
      <dgm:prSet/>
      <dgm:spPr/>
      <dgm:t>
        <a:bodyPr/>
        <a:lstStyle/>
        <a:p>
          <a:endParaRPr lang="en-US"/>
        </a:p>
      </dgm:t>
    </dgm:pt>
    <dgm:pt modelId="{A6A14FBE-80F4-4EEA-B7BA-F7EFEF14FCE2}" type="sibTrans" cxnId="{018B42FF-599F-44D4-B2A2-82898945BFBB}">
      <dgm:prSet/>
      <dgm:spPr/>
      <dgm:t>
        <a:bodyPr/>
        <a:lstStyle/>
        <a:p>
          <a:endParaRPr lang="en-US"/>
        </a:p>
      </dgm:t>
    </dgm:pt>
    <dgm:pt modelId="{E5202114-F21A-4B84-9F63-36DD73932322}">
      <dgm:prSet/>
      <dgm:spPr>
        <a:solidFill>
          <a:schemeClr val="accent6"/>
        </a:solidFill>
      </dgm:spPr>
      <dgm:t>
        <a:bodyPr/>
        <a:lstStyle/>
        <a:p>
          <a:r>
            <a:rPr lang="en-US"/>
            <a:t>Vaccinations – HAV, HBV, influenza, CV19</a:t>
          </a:r>
        </a:p>
      </dgm:t>
    </dgm:pt>
    <dgm:pt modelId="{CFFDE6FA-B9C5-448E-A9AC-0C92BF090FA1}" type="parTrans" cxnId="{3000E21B-D891-4759-8ECB-5B9E53733A3E}">
      <dgm:prSet/>
      <dgm:spPr/>
      <dgm:t>
        <a:bodyPr/>
        <a:lstStyle/>
        <a:p>
          <a:endParaRPr lang="en-US"/>
        </a:p>
      </dgm:t>
    </dgm:pt>
    <dgm:pt modelId="{86C292D5-953F-4BF2-8624-A15A9123DCEC}" type="sibTrans" cxnId="{3000E21B-D891-4759-8ECB-5B9E53733A3E}">
      <dgm:prSet/>
      <dgm:spPr/>
      <dgm:t>
        <a:bodyPr/>
        <a:lstStyle/>
        <a:p>
          <a:endParaRPr lang="en-US"/>
        </a:p>
      </dgm:t>
    </dgm:pt>
    <dgm:pt modelId="{2E309E95-EEFC-411B-A630-7A1BC3FD3C2E}">
      <dgm:prSet/>
      <dgm:spPr>
        <a:solidFill>
          <a:schemeClr val="accent6"/>
        </a:solidFill>
      </dgm:spPr>
      <dgm:t>
        <a:bodyPr/>
        <a:lstStyle/>
        <a:p>
          <a:r>
            <a:rPr lang="en-US"/>
            <a:t>Screening and treatment of TB</a:t>
          </a:r>
        </a:p>
      </dgm:t>
    </dgm:pt>
    <dgm:pt modelId="{BAC52499-9282-4F23-8E2F-8DF9A0B00DC8}" type="parTrans" cxnId="{AADEDDD5-18BC-4B44-8F61-9FF8D65E1C77}">
      <dgm:prSet/>
      <dgm:spPr/>
      <dgm:t>
        <a:bodyPr/>
        <a:lstStyle/>
        <a:p>
          <a:endParaRPr lang="en-US"/>
        </a:p>
      </dgm:t>
    </dgm:pt>
    <dgm:pt modelId="{B1E878A6-183B-4B6C-B479-5D550B44E7A9}" type="sibTrans" cxnId="{AADEDDD5-18BC-4B44-8F61-9FF8D65E1C77}">
      <dgm:prSet/>
      <dgm:spPr/>
      <dgm:t>
        <a:bodyPr/>
        <a:lstStyle/>
        <a:p>
          <a:endParaRPr lang="en-US"/>
        </a:p>
      </dgm:t>
    </dgm:pt>
    <dgm:pt modelId="{C6C5172C-6F58-4CAA-A448-86B73786EE0D}">
      <dgm:prSet/>
      <dgm:spPr>
        <a:solidFill>
          <a:schemeClr val="accent6"/>
        </a:solidFill>
      </dgm:spPr>
      <dgm:t>
        <a:bodyPr/>
        <a:lstStyle/>
        <a:p>
          <a:r>
            <a:rPr lang="en-US" dirty="0"/>
            <a:t>Smoking cessation medication and counseling</a:t>
          </a:r>
        </a:p>
      </dgm:t>
    </dgm:pt>
    <dgm:pt modelId="{5EF44A9C-5BDC-4364-873B-CEDCB15B5659}" type="parTrans" cxnId="{958B8DEA-678A-45D1-A04E-71CC69BAA353}">
      <dgm:prSet/>
      <dgm:spPr/>
      <dgm:t>
        <a:bodyPr/>
        <a:lstStyle/>
        <a:p>
          <a:endParaRPr lang="en-US"/>
        </a:p>
      </dgm:t>
    </dgm:pt>
    <dgm:pt modelId="{2F06C00D-97B8-4046-A2ED-80796D39B4DC}" type="sibTrans" cxnId="{958B8DEA-678A-45D1-A04E-71CC69BAA353}">
      <dgm:prSet/>
      <dgm:spPr/>
      <dgm:t>
        <a:bodyPr/>
        <a:lstStyle/>
        <a:p>
          <a:endParaRPr lang="en-US"/>
        </a:p>
      </dgm:t>
    </dgm:pt>
    <dgm:pt modelId="{0B67FA1A-C138-44B7-B24F-83E6F43118F5}">
      <dgm:prSet/>
      <dgm:spPr>
        <a:solidFill>
          <a:schemeClr val="accent6"/>
        </a:solidFill>
      </dgm:spPr>
      <dgm:t>
        <a:bodyPr/>
        <a:lstStyle/>
        <a:p>
          <a:r>
            <a:rPr lang="en-US" dirty="0"/>
            <a:t>Lifestyle counseling – diet, exercise, sleep hygiene, mindfulness/meditation, etc.</a:t>
          </a:r>
        </a:p>
      </dgm:t>
    </dgm:pt>
    <dgm:pt modelId="{F104EF82-C34E-4D55-B42A-E5074DF179CB}" type="parTrans" cxnId="{089B176B-D236-4BAA-8318-6C1A48E674B4}">
      <dgm:prSet/>
      <dgm:spPr/>
      <dgm:t>
        <a:bodyPr/>
        <a:lstStyle/>
        <a:p>
          <a:endParaRPr lang="en-US"/>
        </a:p>
      </dgm:t>
    </dgm:pt>
    <dgm:pt modelId="{1C61F672-3D68-43C5-8433-85791682D9B4}" type="sibTrans" cxnId="{089B176B-D236-4BAA-8318-6C1A48E674B4}">
      <dgm:prSet/>
      <dgm:spPr/>
      <dgm:t>
        <a:bodyPr/>
        <a:lstStyle/>
        <a:p>
          <a:endParaRPr lang="en-US"/>
        </a:p>
      </dgm:t>
    </dgm:pt>
    <dgm:pt modelId="{3B1390A0-508E-4152-A1E0-470EACA265BD}">
      <dgm:prSet/>
      <dgm:spPr>
        <a:solidFill>
          <a:schemeClr val="accent6"/>
        </a:solidFill>
      </dgm:spPr>
      <dgm:t>
        <a:bodyPr/>
        <a:lstStyle/>
        <a:p>
          <a:r>
            <a:rPr lang="en-US"/>
            <a:t>Dental care</a:t>
          </a:r>
        </a:p>
      </dgm:t>
    </dgm:pt>
    <dgm:pt modelId="{2DEB55B3-DF01-4963-B08D-C421D0C2EA2D}" type="parTrans" cxnId="{BFF8E028-8D6E-41DE-B61A-4AC0B3119212}">
      <dgm:prSet/>
      <dgm:spPr/>
      <dgm:t>
        <a:bodyPr/>
        <a:lstStyle/>
        <a:p>
          <a:endParaRPr lang="en-US"/>
        </a:p>
      </dgm:t>
    </dgm:pt>
    <dgm:pt modelId="{24F5E9D1-0007-4D22-90FD-F5E45987CE1B}" type="sibTrans" cxnId="{BFF8E028-8D6E-41DE-B61A-4AC0B3119212}">
      <dgm:prSet/>
      <dgm:spPr/>
      <dgm:t>
        <a:bodyPr/>
        <a:lstStyle/>
        <a:p>
          <a:endParaRPr lang="en-US"/>
        </a:p>
      </dgm:t>
    </dgm:pt>
    <dgm:pt modelId="{55C8D274-1643-4BEA-9484-9A4109C2EC80}">
      <dgm:prSet/>
      <dgm:spPr>
        <a:solidFill>
          <a:schemeClr val="accent6"/>
        </a:solidFill>
      </dgm:spPr>
      <dgm:t>
        <a:bodyPr/>
        <a:lstStyle/>
        <a:p>
          <a:r>
            <a:rPr lang="en-US"/>
            <a:t>Psychiatric co-management</a:t>
          </a:r>
        </a:p>
      </dgm:t>
    </dgm:pt>
    <dgm:pt modelId="{CC1147BC-6A5C-4FFC-9878-40022C9F02C7}" type="parTrans" cxnId="{DEC0DBE5-E40D-4E55-B1F9-4C3E45CC6B06}">
      <dgm:prSet/>
      <dgm:spPr/>
      <dgm:t>
        <a:bodyPr/>
        <a:lstStyle/>
        <a:p>
          <a:endParaRPr lang="en-US"/>
        </a:p>
      </dgm:t>
    </dgm:pt>
    <dgm:pt modelId="{77312DBB-2987-4068-90D7-42E49921E38D}" type="sibTrans" cxnId="{DEC0DBE5-E40D-4E55-B1F9-4C3E45CC6B06}">
      <dgm:prSet/>
      <dgm:spPr/>
      <dgm:t>
        <a:bodyPr/>
        <a:lstStyle/>
        <a:p>
          <a:endParaRPr lang="en-US"/>
        </a:p>
      </dgm:t>
    </dgm:pt>
    <dgm:pt modelId="{AEE4289C-D5E1-4DE8-A3C5-A6C9795D0183}">
      <dgm:prSet/>
      <dgm:spPr>
        <a:solidFill>
          <a:schemeClr val="accent6"/>
        </a:solidFill>
      </dgm:spPr>
      <dgm:t>
        <a:bodyPr/>
        <a:lstStyle/>
        <a:p>
          <a:r>
            <a:rPr lang="en-US" dirty="0"/>
            <a:t>Becoming skilled in understanding and using Motivational Interviewing principles and techniques</a:t>
          </a:r>
        </a:p>
      </dgm:t>
    </dgm:pt>
    <dgm:pt modelId="{23BD1E3B-F53E-4332-97EF-1B6CE702A075}" type="parTrans" cxnId="{2974F2D2-A36C-4A37-B959-A862F7C3E800}">
      <dgm:prSet/>
      <dgm:spPr/>
      <dgm:t>
        <a:bodyPr/>
        <a:lstStyle/>
        <a:p>
          <a:endParaRPr lang="en-US"/>
        </a:p>
      </dgm:t>
    </dgm:pt>
    <dgm:pt modelId="{0C178F14-5391-4B10-BBFF-121642CDAFA1}" type="sibTrans" cxnId="{2974F2D2-A36C-4A37-B959-A862F7C3E800}">
      <dgm:prSet/>
      <dgm:spPr/>
      <dgm:t>
        <a:bodyPr/>
        <a:lstStyle/>
        <a:p>
          <a:endParaRPr lang="en-US"/>
        </a:p>
      </dgm:t>
    </dgm:pt>
    <dgm:pt modelId="{D90112AC-B122-42B4-A969-60A672E75AC1}">
      <dgm:prSet/>
      <dgm:spPr>
        <a:solidFill>
          <a:schemeClr val="accent6"/>
        </a:solidFill>
      </dgm:spPr>
      <dgm:t>
        <a:bodyPr/>
        <a:lstStyle/>
        <a:p>
          <a:r>
            <a:rPr lang="en-US" dirty="0"/>
            <a:t>Facilitating transportation, housing, employment</a:t>
          </a:r>
        </a:p>
      </dgm:t>
    </dgm:pt>
    <dgm:pt modelId="{2C86975F-8DD0-45F5-8F52-3B774DA042E5}" type="parTrans" cxnId="{9EA21B54-0601-43EC-A33D-6D4C5D0601DB}">
      <dgm:prSet/>
      <dgm:spPr/>
      <dgm:t>
        <a:bodyPr/>
        <a:lstStyle/>
        <a:p>
          <a:endParaRPr lang="en-US"/>
        </a:p>
      </dgm:t>
    </dgm:pt>
    <dgm:pt modelId="{4D4C9865-673C-4071-8077-4F5EC2B678EF}" type="sibTrans" cxnId="{9EA21B54-0601-43EC-A33D-6D4C5D0601DB}">
      <dgm:prSet/>
      <dgm:spPr/>
      <dgm:t>
        <a:bodyPr/>
        <a:lstStyle/>
        <a:p>
          <a:endParaRPr lang="en-US"/>
        </a:p>
      </dgm:t>
    </dgm:pt>
    <dgm:pt modelId="{2FF1503F-0D6C-4236-AE0F-6DBF47D3167A}">
      <dgm:prSet/>
      <dgm:spPr>
        <a:solidFill>
          <a:schemeClr val="accent6"/>
        </a:solidFill>
      </dgm:spPr>
      <dgm:t>
        <a:bodyPr/>
        <a:lstStyle/>
        <a:p>
          <a:r>
            <a:rPr lang="en-US" dirty="0"/>
            <a:t>Facilitating insurance coverage</a:t>
          </a:r>
        </a:p>
      </dgm:t>
    </dgm:pt>
    <dgm:pt modelId="{A35A3295-7FF6-4062-B42C-D4B675E0B83E}" type="parTrans" cxnId="{0650E341-44AD-44C7-87FB-3DBA53374D65}">
      <dgm:prSet/>
      <dgm:spPr/>
      <dgm:t>
        <a:bodyPr/>
        <a:lstStyle/>
        <a:p>
          <a:endParaRPr lang="en-US"/>
        </a:p>
      </dgm:t>
    </dgm:pt>
    <dgm:pt modelId="{B7CBDE28-D540-40D2-9B48-75F09C1075C8}" type="sibTrans" cxnId="{0650E341-44AD-44C7-87FB-3DBA53374D65}">
      <dgm:prSet/>
      <dgm:spPr/>
      <dgm:t>
        <a:bodyPr/>
        <a:lstStyle/>
        <a:p>
          <a:endParaRPr lang="en-US"/>
        </a:p>
      </dgm:t>
    </dgm:pt>
    <dgm:pt modelId="{3E85E6AA-7344-4E5B-A926-8C2B2736ED72}">
      <dgm:prSet/>
      <dgm:spPr>
        <a:solidFill>
          <a:schemeClr val="accent6"/>
        </a:solidFill>
      </dgm:spPr>
      <dgm:t>
        <a:bodyPr/>
        <a:lstStyle/>
        <a:p>
          <a:r>
            <a:rPr lang="en-US" dirty="0"/>
            <a:t>Screening for depression/anxiety</a:t>
          </a:r>
        </a:p>
      </dgm:t>
    </dgm:pt>
    <dgm:pt modelId="{4DCCD695-780B-49A3-9D6C-2BA0E7350674}" type="parTrans" cxnId="{230380C1-500F-4A57-B165-A6F288B47099}">
      <dgm:prSet/>
      <dgm:spPr/>
      <dgm:t>
        <a:bodyPr/>
        <a:lstStyle/>
        <a:p>
          <a:endParaRPr lang="en-US"/>
        </a:p>
      </dgm:t>
    </dgm:pt>
    <dgm:pt modelId="{E38E7ECD-8971-4EF7-9DB5-A79EDB133B3B}" type="sibTrans" cxnId="{230380C1-500F-4A57-B165-A6F288B47099}">
      <dgm:prSet/>
      <dgm:spPr/>
      <dgm:t>
        <a:bodyPr/>
        <a:lstStyle/>
        <a:p>
          <a:endParaRPr lang="en-US"/>
        </a:p>
      </dgm:t>
    </dgm:pt>
    <dgm:pt modelId="{ED8F1C4C-4527-401F-9ABC-AE56AB42AECD}">
      <dgm:prSet/>
      <dgm:spPr>
        <a:solidFill>
          <a:schemeClr val="accent6"/>
        </a:solidFill>
      </dgm:spPr>
      <dgm:t>
        <a:bodyPr/>
        <a:lstStyle/>
        <a:p>
          <a:r>
            <a:rPr lang="en-US" dirty="0"/>
            <a:t>Trauma Informed Care</a:t>
          </a:r>
        </a:p>
      </dgm:t>
    </dgm:pt>
    <dgm:pt modelId="{83709AA1-CE2C-4C7A-8E45-2ED6DA81F890}" type="parTrans" cxnId="{B6485B10-DDEF-43C2-AE9B-50B1EB32FA97}">
      <dgm:prSet/>
      <dgm:spPr/>
      <dgm:t>
        <a:bodyPr/>
        <a:lstStyle/>
        <a:p>
          <a:endParaRPr lang="en-US"/>
        </a:p>
      </dgm:t>
    </dgm:pt>
    <dgm:pt modelId="{0B55B7E1-5FFC-46D6-BCC9-188AC62F7EB6}" type="sibTrans" cxnId="{B6485B10-DDEF-43C2-AE9B-50B1EB32FA97}">
      <dgm:prSet/>
      <dgm:spPr/>
      <dgm:t>
        <a:bodyPr/>
        <a:lstStyle/>
        <a:p>
          <a:endParaRPr lang="en-US"/>
        </a:p>
      </dgm:t>
    </dgm:pt>
    <dgm:pt modelId="{ED375CA8-3C58-4639-9ABB-315EF448D526}">
      <dgm:prSet/>
      <dgm:spPr>
        <a:solidFill>
          <a:schemeClr val="accent6"/>
        </a:solidFill>
      </dgm:spPr>
      <dgm:t>
        <a:bodyPr/>
        <a:lstStyle/>
        <a:p>
          <a:r>
            <a:rPr lang="en-US" dirty="0"/>
            <a:t>Not using UDS results punitively</a:t>
          </a:r>
        </a:p>
      </dgm:t>
    </dgm:pt>
    <dgm:pt modelId="{23241253-8BBB-4E6D-97C4-2EA71F608419}" type="parTrans" cxnId="{572EC3FC-F3CB-41DE-AE2D-A03522E935A5}">
      <dgm:prSet/>
      <dgm:spPr/>
      <dgm:t>
        <a:bodyPr/>
        <a:lstStyle/>
        <a:p>
          <a:endParaRPr lang="en-US"/>
        </a:p>
      </dgm:t>
    </dgm:pt>
    <dgm:pt modelId="{3DFB9D89-333F-4636-9686-B048F1FB559F}" type="sibTrans" cxnId="{572EC3FC-F3CB-41DE-AE2D-A03522E935A5}">
      <dgm:prSet/>
      <dgm:spPr/>
      <dgm:t>
        <a:bodyPr/>
        <a:lstStyle/>
        <a:p>
          <a:endParaRPr lang="en-US"/>
        </a:p>
      </dgm:t>
    </dgm:pt>
    <dgm:pt modelId="{F2DFDF80-963C-4715-AF5E-95DA8A548A27}">
      <dgm:prSet/>
      <dgm:spPr>
        <a:solidFill>
          <a:schemeClr val="accent6"/>
        </a:solidFill>
      </dgm:spPr>
      <dgm:t>
        <a:bodyPr/>
        <a:lstStyle/>
        <a:p>
          <a:r>
            <a:rPr lang="en-US" dirty="0"/>
            <a:t>Addiction Medicine Consult services</a:t>
          </a:r>
        </a:p>
      </dgm:t>
    </dgm:pt>
    <dgm:pt modelId="{E29FC52E-AD8A-4CAE-B743-4D1A92BD8F93}" type="parTrans" cxnId="{F3709236-FC5F-48A7-8C35-3415A9D425A5}">
      <dgm:prSet/>
      <dgm:spPr/>
      <dgm:t>
        <a:bodyPr/>
        <a:lstStyle/>
        <a:p>
          <a:endParaRPr lang="en-US"/>
        </a:p>
      </dgm:t>
    </dgm:pt>
    <dgm:pt modelId="{0CB809BE-D0F9-4EEA-9187-460FAC1C9C92}" type="sibTrans" cxnId="{F3709236-FC5F-48A7-8C35-3415A9D425A5}">
      <dgm:prSet/>
      <dgm:spPr/>
      <dgm:t>
        <a:bodyPr/>
        <a:lstStyle/>
        <a:p>
          <a:endParaRPr lang="en-US"/>
        </a:p>
      </dgm:t>
    </dgm:pt>
    <dgm:pt modelId="{9D98A9BF-99EE-4246-9F69-BF774F60515A}" type="pres">
      <dgm:prSet presAssocID="{78AC5BFA-6739-479E-AB23-DF8D051BC1F9}" presName="diagram" presStyleCnt="0">
        <dgm:presLayoutVars>
          <dgm:dir/>
          <dgm:resizeHandles val="exact"/>
        </dgm:presLayoutVars>
      </dgm:prSet>
      <dgm:spPr/>
    </dgm:pt>
    <dgm:pt modelId="{8A06547B-FD8D-4DF5-8D0B-11161FF89BBA}" type="pres">
      <dgm:prSet presAssocID="{1FA9D648-EB27-403D-B1E3-41A7E4B244E9}" presName="node" presStyleLbl="node1" presStyleIdx="0" presStyleCnt="23">
        <dgm:presLayoutVars>
          <dgm:bulletEnabled val="1"/>
        </dgm:presLayoutVars>
      </dgm:prSet>
      <dgm:spPr/>
    </dgm:pt>
    <dgm:pt modelId="{27BC7CB8-0097-417A-A69D-C86DBB57E89F}" type="pres">
      <dgm:prSet presAssocID="{B609CA73-1726-481A-B8D4-F0E2FADD5513}" presName="sibTrans" presStyleCnt="0"/>
      <dgm:spPr/>
    </dgm:pt>
    <dgm:pt modelId="{85D4FE04-C265-44FE-AD95-24FF33A96449}" type="pres">
      <dgm:prSet presAssocID="{1D4A6B93-89F8-4FC8-A48B-63C8DCC40571}" presName="node" presStyleLbl="node1" presStyleIdx="1" presStyleCnt="23">
        <dgm:presLayoutVars>
          <dgm:bulletEnabled val="1"/>
        </dgm:presLayoutVars>
      </dgm:prSet>
      <dgm:spPr/>
    </dgm:pt>
    <dgm:pt modelId="{6866ACC7-ECD5-47C5-B186-5D84AA12C8A5}" type="pres">
      <dgm:prSet presAssocID="{8453DB94-EACF-4F33-BBCC-FF911CCB0804}" presName="sibTrans" presStyleCnt="0"/>
      <dgm:spPr/>
    </dgm:pt>
    <dgm:pt modelId="{48420828-F4BB-4CCF-9141-80B2B5A4F455}" type="pres">
      <dgm:prSet presAssocID="{B23CEE7F-0A0B-41FA-86FC-085598FAFAF1}" presName="node" presStyleLbl="node1" presStyleIdx="2" presStyleCnt="23">
        <dgm:presLayoutVars>
          <dgm:bulletEnabled val="1"/>
        </dgm:presLayoutVars>
      </dgm:prSet>
      <dgm:spPr/>
    </dgm:pt>
    <dgm:pt modelId="{049C300F-3454-4731-84A8-DA549F7185FB}" type="pres">
      <dgm:prSet presAssocID="{95A175C0-2C9A-4E00-AFAB-08DC6AFFC321}" presName="sibTrans" presStyleCnt="0"/>
      <dgm:spPr/>
    </dgm:pt>
    <dgm:pt modelId="{200C817C-3052-43AD-95E0-950885FAB762}" type="pres">
      <dgm:prSet presAssocID="{B649A75C-C282-4219-B043-71A25DAE2DD6}" presName="node" presStyleLbl="node1" presStyleIdx="3" presStyleCnt="23">
        <dgm:presLayoutVars>
          <dgm:bulletEnabled val="1"/>
        </dgm:presLayoutVars>
      </dgm:prSet>
      <dgm:spPr/>
    </dgm:pt>
    <dgm:pt modelId="{994E25A4-A3BE-4948-8677-639A6FB28E12}" type="pres">
      <dgm:prSet presAssocID="{19D20E7E-F9A8-40B8-BA25-3F0290CA7087}" presName="sibTrans" presStyleCnt="0"/>
      <dgm:spPr/>
    </dgm:pt>
    <dgm:pt modelId="{55F78D70-6DE9-4709-A18D-445B7EA0F715}" type="pres">
      <dgm:prSet presAssocID="{9E477928-27F0-42FB-B93C-50047C29BD75}" presName="node" presStyleLbl="node1" presStyleIdx="4" presStyleCnt="23">
        <dgm:presLayoutVars>
          <dgm:bulletEnabled val="1"/>
        </dgm:presLayoutVars>
      </dgm:prSet>
      <dgm:spPr/>
    </dgm:pt>
    <dgm:pt modelId="{F375F6C2-5FDF-411C-98E8-0505A8B4A6BA}" type="pres">
      <dgm:prSet presAssocID="{9170A9DE-2C40-4EE7-BC68-D8F7EDCBD9A5}" presName="sibTrans" presStyleCnt="0"/>
      <dgm:spPr/>
    </dgm:pt>
    <dgm:pt modelId="{2726BF71-3E6B-44B1-8056-440D90EA510B}" type="pres">
      <dgm:prSet presAssocID="{82B708BE-9CFD-40D4-87E0-3D3EBE32B781}" presName="node" presStyleLbl="node1" presStyleIdx="5" presStyleCnt="23">
        <dgm:presLayoutVars>
          <dgm:bulletEnabled val="1"/>
        </dgm:presLayoutVars>
      </dgm:prSet>
      <dgm:spPr/>
    </dgm:pt>
    <dgm:pt modelId="{74E1410D-CDB4-4552-B2DD-3655C520AA54}" type="pres">
      <dgm:prSet presAssocID="{D8C92F3E-FCAC-4E19-AA4E-E6A0E34D13C2}" presName="sibTrans" presStyleCnt="0"/>
      <dgm:spPr/>
    </dgm:pt>
    <dgm:pt modelId="{D8F7A0B9-9BC2-4C06-A071-520FB33C384D}" type="pres">
      <dgm:prSet presAssocID="{947E267B-9F21-484B-B128-9AE9CD32CE70}" presName="node" presStyleLbl="node1" presStyleIdx="6" presStyleCnt="23">
        <dgm:presLayoutVars>
          <dgm:bulletEnabled val="1"/>
        </dgm:presLayoutVars>
      </dgm:prSet>
      <dgm:spPr/>
    </dgm:pt>
    <dgm:pt modelId="{2A6C6C68-AFFF-479D-A1BE-EE9AAC248CF4}" type="pres">
      <dgm:prSet presAssocID="{1601C5E3-75E8-49AA-B0EA-6431AF9AE199}" presName="sibTrans" presStyleCnt="0"/>
      <dgm:spPr/>
    </dgm:pt>
    <dgm:pt modelId="{8EC8EBCA-463D-4D26-8B31-D47812C113C0}" type="pres">
      <dgm:prSet presAssocID="{EB8A6972-97D2-4235-924E-AC0B745BAD7D}" presName="node" presStyleLbl="node1" presStyleIdx="7" presStyleCnt="23">
        <dgm:presLayoutVars>
          <dgm:bulletEnabled val="1"/>
        </dgm:presLayoutVars>
      </dgm:prSet>
      <dgm:spPr/>
    </dgm:pt>
    <dgm:pt modelId="{55EA0923-3935-4F34-AAD5-ED34F96028A9}" type="pres">
      <dgm:prSet presAssocID="{B2165116-3C3B-4CC2-93C1-B186D6711E86}" presName="sibTrans" presStyleCnt="0"/>
      <dgm:spPr/>
    </dgm:pt>
    <dgm:pt modelId="{88E39976-EE3C-42AB-B64B-1CD82DD47413}" type="pres">
      <dgm:prSet presAssocID="{BA4BA65F-3F50-455F-A607-14397C08FBF7}" presName="node" presStyleLbl="node1" presStyleIdx="8" presStyleCnt="23">
        <dgm:presLayoutVars>
          <dgm:bulletEnabled val="1"/>
        </dgm:presLayoutVars>
      </dgm:prSet>
      <dgm:spPr/>
    </dgm:pt>
    <dgm:pt modelId="{F3364E8C-48F5-4C80-BFF0-E5A0485397B5}" type="pres">
      <dgm:prSet presAssocID="{A1D0CA5B-A914-45C8-AE4D-89FEEECD9004}" presName="sibTrans" presStyleCnt="0"/>
      <dgm:spPr/>
    </dgm:pt>
    <dgm:pt modelId="{F5D6388B-1FCB-4136-AEB3-D57B0A42BB07}" type="pres">
      <dgm:prSet presAssocID="{4B95964D-AAFC-4FC4-A0E3-DA7AA471C613}" presName="node" presStyleLbl="node1" presStyleIdx="9" presStyleCnt="23">
        <dgm:presLayoutVars>
          <dgm:bulletEnabled val="1"/>
        </dgm:presLayoutVars>
      </dgm:prSet>
      <dgm:spPr/>
    </dgm:pt>
    <dgm:pt modelId="{FFBC7DD4-2F7E-431E-99E8-DA7ECE5716A1}" type="pres">
      <dgm:prSet presAssocID="{A6A14FBE-80F4-4EEA-B7BA-F7EFEF14FCE2}" presName="sibTrans" presStyleCnt="0"/>
      <dgm:spPr/>
    </dgm:pt>
    <dgm:pt modelId="{F61F1362-C9BF-41AF-B7A2-312E605E7883}" type="pres">
      <dgm:prSet presAssocID="{E5202114-F21A-4B84-9F63-36DD73932322}" presName="node" presStyleLbl="node1" presStyleIdx="10" presStyleCnt="23">
        <dgm:presLayoutVars>
          <dgm:bulletEnabled val="1"/>
        </dgm:presLayoutVars>
      </dgm:prSet>
      <dgm:spPr/>
    </dgm:pt>
    <dgm:pt modelId="{EE3F2782-3E57-44C8-8605-7EA6E2A53BC9}" type="pres">
      <dgm:prSet presAssocID="{86C292D5-953F-4BF2-8624-A15A9123DCEC}" presName="sibTrans" presStyleCnt="0"/>
      <dgm:spPr/>
    </dgm:pt>
    <dgm:pt modelId="{54587303-0CDB-405A-B1A0-D739CDC91B71}" type="pres">
      <dgm:prSet presAssocID="{2E309E95-EEFC-411B-A630-7A1BC3FD3C2E}" presName="node" presStyleLbl="node1" presStyleIdx="11" presStyleCnt="23">
        <dgm:presLayoutVars>
          <dgm:bulletEnabled val="1"/>
        </dgm:presLayoutVars>
      </dgm:prSet>
      <dgm:spPr/>
    </dgm:pt>
    <dgm:pt modelId="{4397CE0A-8509-489E-A9CA-2E3D8A837BE9}" type="pres">
      <dgm:prSet presAssocID="{B1E878A6-183B-4B6C-B479-5D550B44E7A9}" presName="sibTrans" presStyleCnt="0"/>
      <dgm:spPr/>
    </dgm:pt>
    <dgm:pt modelId="{08B51F62-DFDD-4E9B-8852-19A442C96836}" type="pres">
      <dgm:prSet presAssocID="{C6C5172C-6F58-4CAA-A448-86B73786EE0D}" presName="node" presStyleLbl="node1" presStyleIdx="12" presStyleCnt="23">
        <dgm:presLayoutVars>
          <dgm:bulletEnabled val="1"/>
        </dgm:presLayoutVars>
      </dgm:prSet>
      <dgm:spPr/>
    </dgm:pt>
    <dgm:pt modelId="{9ED8F8BD-B143-48C2-B58F-D6EE834D70B4}" type="pres">
      <dgm:prSet presAssocID="{2F06C00D-97B8-4046-A2ED-80796D39B4DC}" presName="sibTrans" presStyleCnt="0"/>
      <dgm:spPr/>
    </dgm:pt>
    <dgm:pt modelId="{2851CFD6-2A9D-4A2D-A653-6FA7AF716BE0}" type="pres">
      <dgm:prSet presAssocID="{0B67FA1A-C138-44B7-B24F-83E6F43118F5}" presName="node" presStyleLbl="node1" presStyleIdx="13" presStyleCnt="23">
        <dgm:presLayoutVars>
          <dgm:bulletEnabled val="1"/>
        </dgm:presLayoutVars>
      </dgm:prSet>
      <dgm:spPr/>
    </dgm:pt>
    <dgm:pt modelId="{29C5D85D-0FEE-4F57-9ED5-1B381FA7E68D}" type="pres">
      <dgm:prSet presAssocID="{1C61F672-3D68-43C5-8433-85791682D9B4}" presName="sibTrans" presStyleCnt="0"/>
      <dgm:spPr/>
    </dgm:pt>
    <dgm:pt modelId="{891378EE-9628-4B5D-ABE8-63A5E3CE54CF}" type="pres">
      <dgm:prSet presAssocID="{3B1390A0-508E-4152-A1E0-470EACA265BD}" presName="node" presStyleLbl="node1" presStyleIdx="14" presStyleCnt="23">
        <dgm:presLayoutVars>
          <dgm:bulletEnabled val="1"/>
        </dgm:presLayoutVars>
      </dgm:prSet>
      <dgm:spPr/>
    </dgm:pt>
    <dgm:pt modelId="{D6AFC6FD-DB46-4334-9419-E80A9A274D75}" type="pres">
      <dgm:prSet presAssocID="{24F5E9D1-0007-4D22-90FD-F5E45987CE1B}" presName="sibTrans" presStyleCnt="0"/>
      <dgm:spPr/>
    </dgm:pt>
    <dgm:pt modelId="{67CEE113-E273-4260-9C2C-B0E2C311F9E8}" type="pres">
      <dgm:prSet presAssocID="{55C8D274-1643-4BEA-9484-9A4109C2EC80}" presName="node" presStyleLbl="node1" presStyleIdx="15" presStyleCnt="23">
        <dgm:presLayoutVars>
          <dgm:bulletEnabled val="1"/>
        </dgm:presLayoutVars>
      </dgm:prSet>
      <dgm:spPr/>
    </dgm:pt>
    <dgm:pt modelId="{06427F1B-6801-4FC1-AAEE-7CD689F50511}" type="pres">
      <dgm:prSet presAssocID="{77312DBB-2987-4068-90D7-42E49921E38D}" presName="sibTrans" presStyleCnt="0"/>
      <dgm:spPr/>
    </dgm:pt>
    <dgm:pt modelId="{694AA1B7-2461-4900-8BF9-DC3F7FA7ED9C}" type="pres">
      <dgm:prSet presAssocID="{AEE4289C-D5E1-4DE8-A3C5-A6C9795D0183}" presName="node" presStyleLbl="node1" presStyleIdx="16" presStyleCnt="23">
        <dgm:presLayoutVars>
          <dgm:bulletEnabled val="1"/>
        </dgm:presLayoutVars>
      </dgm:prSet>
      <dgm:spPr/>
    </dgm:pt>
    <dgm:pt modelId="{EB727755-0034-41B8-AE30-3FBC16219725}" type="pres">
      <dgm:prSet presAssocID="{0C178F14-5391-4B10-BBFF-121642CDAFA1}" presName="sibTrans" presStyleCnt="0"/>
      <dgm:spPr/>
    </dgm:pt>
    <dgm:pt modelId="{A471AD01-86C8-428C-A997-6C3B66E2821B}" type="pres">
      <dgm:prSet presAssocID="{D90112AC-B122-42B4-A969-60A672E75AC1}" presName="node" presStyleLbl="node1" presStyleIdx="17" presStyleCnt="23">
        <dgm:presLayoutVars>
          <dgm:bulletEnabled val="1"/>
        </dgm:presLayoutVars>
      </dgm:prSet>
      <dgm:spPr/>
    </dgm:pt>
    <dgm:pt modelId="{394D7D2F-AC2B-404E-9E2B-FDA1EA23651F}" type="pres">
      <dgm:prSet presAssocID="{4D4C9865-673C-4071-8077-4F5EC2B678EF}" presName="sibTrans" presStyleCnt="0"/>
      <dgm:spPr/>
    </dgm:pt>
    <dgm:pt modelId="{98B6EEA9-0DFA-48B1-B8E8-E60E0FDD2948}" type="pres">
      <dgm:prSet presAssocID="{2FF1503F-0D6C-4236-AE0F-6DBF47D3167A}" presName="node" presStyleLbl="node1" presStyleIdx="18" presStyleCnt="23">
        <dgm:presLayoutVars>
          <dgm:bulletEnabled val="1"/>
        </dgm:presLayoutVars>
      </dgm:prSet>
      <dgm:spPr/>
    </dgm:pt>
    <dgm:pt modelId="{448A15C0-D340-4959-B625-A11EBCDBDE96}" type="pres">
      <dgm:prSet presAssocID="{B7CBDE28-D540-40D2-9B48-75F09C1075C8}" presName="sibTrans" presStyleCnt="0"/>
      <dgm:spPr/>
    </dgm:pt>
    <dgm:pt modelId="{3003D07B-4B15-486C-B633-CDC9FF5E53C7}" type="pres">
      <dgm:prSet presAssocID="{3E85E6AA-7344-4E5B-A926-8C2B2736ED72}" presName="node" presStyleLbl="node1" presStyleIdx="19" presStyleCnt="23">
        <dgm:presLayoutVars>
          <dgm:bulletEnabled val="1"/>
        </dgm:presLayoutVars>
      </dgm:prSet>
      <dgm:spPr/>
    </dgm:pt>
    <dgm:pt modelId="{4528BB5C-047B-4CF9-86B0-BD087F25C4DA}" type="pres">
      <dgm:prSet presAssocID="{E38E7ECD-8971-4EF7-9DB5-A79EDB133B3B}" presName="sibTrans" presStyleCnt="0"/>
      <dgm:spPr/>
    </dgm:pt>
    <dgm:pt modelId="{2379E399-CDBA-44C4-8CB5-1A22C5256F86}" type="pres">
      <dgm:prSet presAssocID="{ED8F1C4C-4527-401F-9ABC-AE56AB42AECD}" presName="node" presStyleLbl="node1" presStyleIdx="20" presStyleCnt="23">
        <dgm:presLayoutVars>
          <dgm:bulletEnabled val="1"/>
        </dgm:presLayoutVars>
      </dgm:prSet>
      <dgm:spPr/>
    </dgm:pt>
    <dgm:pt modelId="{4A0F8D35-185C-419C-94DE-D71C52FDC639}" type="pres">
      <dgm:prSet presAssocID="{0B55B7E1-5FFC-46D6-BCC9-188AC62F7EB6}" presName="sibTrans" presStyleCnt="0"/>
      <dgm:spPr/>
    </dgm:pt>
    <dgm:pt modelId="{5EFA98D9-18FF-4097-9C93-974CC063800A}" type="pres">
      <dgm:prSet presAssocID="{ED375CA8-3C58-4639-9ABB-315EF448D526}" presName="node" presStyleLbl="node1" presStyleIdx="21" presStyleCnt="23">
        <dgm:presLayoutVars>
          <dgm:bulletEnabled val="1"/>
        </dgm:presLayoutVars>
      </dgm:prSet>
      <dgm:spPr/>
    </dgm:pt>
    <dgm:pt modelId="{904ABDA3-6492-4711-84D6-534D8D5C9E2B}" type="pres">
      <dgm:prSet presAssocID="{3DFB9D89-333F-4636-9686-B048F1FB559F}" presName="sibTrans" presStyleCnt="0"/>
      <dgm:spPr/>
    </dgm:pt>
    <dgm:pt modelId="{04188C7E-02CE-4491-AED6-8395722E0229}" type="pres">
      <dgm:prSet presAssocID="{F2DFDF80-963C-4715-AF5E-95DA8A548A27}" presName="node" presStyleLbl="node1" presStyleIdx="22" presStyleCnt="23">
        <dgm:presLayoutVars>
          <dgm:bulletEnabled val="1"/>
        </dgm:presLayoutVars>
      </dgm:prSet>
      <dgm:spPr/>
    </dgm:pt>
  </dgm:ptLst>
  <dgm:cxnLst>
    <dgm:cxn modelId="{AE52A504-3895-4CF6-91CA-7FA0EDBF8CC5}" srcId="{78AC5BFA-6739-479E-AB23-DF8D051BC1F9}" destId="{1FA9D648-EB27-403D-B1E3-41A7E4B244E9}" srcOrd="0" destOrd="0" parTransId="{9E8D9497-19B0-4E8B-918D-ED1F14A668EA}" sibTransId="{B609CA73-1726-481A-B8D4-F0E2FADD5513}"/>
    <dgm:cxn modelId="{B6485B10-DDEF-43C2-AE9B-50B1EB32FA97}" srcId="{78AC5BFA-6739-479E-AB23-DF8D051BC1F9}" destId="{ED8F1C4C-4527-401F-9ABC-AE56AB42AECD}" srcOrd="20" destOrd="0" parTransId="{83709AA1-CE2C-4C7A-8E45-2ED6DA81F890}" sibTransId="{0B55B7E1-5FFC-46D6-BCC9-188AC62F7EB6}"/>
    <dgm:cxn modelId="{EF326110-E0B3-4BB6-A6A3-D547F2E3E463}" type="presOf" srcId="{F2DFDF80-963C-4715-AF5E-95DA8A548A27}" destId="{04188C7E-02CE-4491-AED6-8395722E0229}" srcOrd="0" destOrd="0" presId="urn:microsoft.com/office/officeart/2005/8/layout/default"/>
    <dgm:cxn modelId="{0EA8AB10-0A8C-4F4C-B931-02A2E32CE1F5}" srcId="{78AC5BFA-6739-479E-AB23-DF8D051BC1F9}" destId="{82B708BE-9CFD-40D4-87E0-3D3EBE32B781}" srcOrd="5" destOrd="0" parTransId="{A7E848E2-A38D-4BC9-A455-4E32011DA06D}" sibTransId="{D8C92F3E-FCAC-4E19-AA4E-E6A0E34D13C2}"/>
    <dgm:cxn modelId="{DB407611-9139-4733-BE9B-A07D2B05CFFF}" type="presOf" srcId="{2E309E95-EEFC-411B-A630-7A1BC3FD3C2E}" destId="{54587303-0CDB-405A-B1A0-D739CDC91B71}" srcOrd="0" destOrd="0" presId="urn:microsoft.com/office/officeart/2005/8/layout/default"/>
    <dgm:cxn modelId="{6019FF12-C9A2-4D78-B1DC-0DEC983B5E72}" type="presOf" srcId="{1D4A6B93-89F8-4FC8-A48B-63C8DCC40571}" destId="{85D4FE04-C265-44FE-AD95-24FF33A96449}" srcOrd="0" destOrd="0" presId="urn:microsoft.com/office/officeart/2005/8/layout/default"/>
    <dgm:cxn modelId="{2CEF9014-F0B6-492B-8EC4-55834EC7841B}" type="presOf" srcId="{D90112AC-B122-42B4-A969-60A672E75AC1}" destId="{A471AD01-86C8-428C-A997-6C3B66E2821B}" srcOrd="0" destOrd="0" presId="urn:microsoft.com/office/officeart/2005/8/layout/default"/>
    <dgm:cxn modelId="{3000E21B-D891-4759-8ECB-5B9E53733A3E}" srcId="{78AC5BFA-6739-479E-AB23-DF8D051BC1F9}" destId="{E5202114-F21A-4B84-9F63-36DD73932322}" srcOrd="10" destOrd="0" parTransId="{CFFDE6FA-B9C5-448E-A9AC-0C92BF090FA1}" sibTransId="{86C292D5-953F-4BF2-8624-A15A9123DCEC}"/>
    <dgm:cxn modelId="{BFF8E028-8D6E-41DE-B61A-4AC0B3119212}" srcId="{78AC5BFA-6739-479E-AB23-DF8D051BC1F9}" destId="{3B1390A0-508E-4152-A1E0-470EACA265BD}" srcOrd="14" destOrd="0" parTransId="{2DEB55B3-DF01-4963-B08D-C421D0C2EA2D}" sibTransId="{24F5E9D1-0007-4D22-90FD-F5E45987CE1B}"/>
    <dgm:cxn modelId="{C5B4342F-44BA-4315-B2F1-F52247023FE0}" type="presOf" srcId="{B649A75C-C282-4219-B043-71A25DAE2DD6}" destId="{200C817C-3052-43AD-95E0-950885FAB762}" srcOrd="0" destOrd="0" presId="urn:microsoft.com/office/officeart/2005/8/layout/default"/>
    <dgm:cxn modelId="{3E0A3033-DA4F-4D8D-8B36-4DE026996A68}" type="presOf" srcId="{2FF1503F-0D6C-4236-AE0F-6DBF47D3167A}" destId="{98B6EEA9-0DFA-48B1-B8E8-E60E0FDD2948}" srcOrd="0" destOrd="0" presId="urn:microsoft.com/office/officeart/2005/8/layout/default"/>
    <dgm:cxn modelId="{F3709236-FC5F-48A7-8C35-3415A9D425A5}" srcId="{78AC5BFA-6739-479E-AB23-DF8D051BC1F9}" destId="{F2DFDF80-963C-4715-AF5E-95DA8A548A27}" srcOrd="22" destOrd="0" parTransId="{E29FC52E-AD8A-4CAE-B743-4D1A92BD8F93}" sibTransId="{0CB809BE-D0F9-4EEA-9187-460FAC1C9C92}"/>
    <dgm:cxn modelId="{70232A3E-F97D-45C6-8160-CBA47CC45CA8}" type="presOf" srcId="{0B67FA1A-C138-44B7-B24F-83E6F43118F5}" destId="{2851CFD6-2A9D-4A2D-A653-6FA7AF716BE0}" srcOrd="0" destOrd="0" presId="urn:microsoft.com/office/officeart/2005/8/layout/default"/>
    <dgm:cxn modelId="{0650E341-44AD-44C7-87FB-3DBA53374D65}" srcId="{78AC5BFA-6739-479E-AB23-DF8D051BC1F9}" destId="{2FF1503F-0D6C-4236-AE0F-6DBF47D3167A}" srcOrd="18" destOrd="0" parTransId="{A35A3295-7FF6-4062-B42C-D4B675E0B83E}" sibTransId="{B7CBDE28-D540-40D2-9B48-75F09C1075C8}"/>
    <dgm:cxn modelId="{0A345162-5CFC-489A-B5E5-E6DE8B477F96}" srcId="{78AC5BFA-6739-479E-AB23-DF8D051BC1F9}" destId="{B23CEE7F-0A0B-41FA-86FC-085598FAFAF1}" srcOrd="2" destOrd="0" parTransId="{6D85EEC3-1DD8-4126-8538-93F6A99E7CDB}" sibTransId="{95A175C0-2C9A-4E00-AFAB-08DC6AFFC321}"/>
    <dgm:cxn modelId="{7E443B64-1329-437C-8D49-5391241B3A03}" type="presOf" srcId="{947E267B-9F21-484B-B128-9AE9CD32CE70}" destId="{D8F7A0B9-9BC2-4C06-A071-520FB33C384D}" srcOrd="0" destOrd="0" presId="urn:microsoft.com/office/officeart/2005/8/layout/default"/>
    <dgm:cxn modelId="{1A0A6967-4E22-4959-837C-67C26CDF10FA}" srcId="{78AC5BFA-6739-479E-AB23-DF8D051BC1F9}" destId="{EB8A6972-97D2-4235-924E-AC0B745BAD7D}" srcOrd="7" destOrd="0" parTransId="{F2D8CCCB-4D6C-4851-9A17-C872AD5E987D}" sibTransId="{B2165116-3C3B-4CC2-93C1-B186D6711E86}"/>
    <dgm:cxn modelId="{4340B647-9747-48E3-9E10-432F65D2E0E1}" type="presOf" srcId="{55C8D274-1643-4BEA-9484-9A4109C2EC80}" destId="{67CEE113-E273-4260-9C2C-B0E2C311F9E8}" srcOrd="0" destOrd="0" presId="urn:microsoft.com/office/officeart/2005/8/layout/default"/>
    <dgm:cxn modelId="{089B176B-D236-4BAA-8318-6C1A48E674B4}" srcId="{78AC5BFA-6739-479E-AB23-DF8D051BC1F9}" destId="{0B67FA1A-C138-44B7-B24F-83E6F43118F5}" srcOrd="13" destOrd="0" parTransId="{F104EF82-C34E-4D55-B42A-E5074DF179CB}" sibTransId="{1C61F672-3D68-43C5-8433-85791682D9B4}"/>
    <dgm:cxn modelId="{CDD0B74E-484E-4E2B-BB2E-43FD3219E637}" srcId="{78AC5BFA-6739-479E-AB23-DF8D051BC1F9}" destId="{947E267B-9F21-484B-B128-9AE9CD32CE70}" srcOrd="6" destOrd="0" parTransId="{9795E556-0404-4E50-8D27-B41A2BCD8ABF}" sibTransId="{1601C5E3-75E8-49AA-B0EA-6431AF9AE199}"/>
    <dgm:cxn modelId="{B2361953-E419-4B2A-AE70-CABEC7C56A6B}" srcId="{78AC5BFA-6739-479E-AB23-DF8D051BC1F9}" destId="{1D4A6B93-89F8-4FC8-A48B-63C8DCC40571}" srcOrd="1" destOrd="0" parTransId="{7EEF73B8-143F-4938-80FB-3B3913633077}" sibTransId="{8453DB94-EACF-4F33-BBCC-FF911CCB0804}"/>
    <dgm:cxn modelId="{9EA21B54-0601-43EC-A33D-6D4C5D0601DB}" srcId="{78AC5BFA-6739-479E-AB23-DF8D051BC1F9}" destId="{D90112AC-B122-42B4-A969-60A672E75AC1}" srcOrd="17" destOrd="0" parTransId="{2C86975F-8DD0-45F5-8F52-3B774DA042E5}" sibTransId="{4D4C9865-673C-4071-8077-4F5EC2B678EF}"/>
    <dgm:cxn modelId="{F805BD81-7A13-4F3B-873D-BC53F91C5A06}" type="presOf" srcId="{E5202114-F21A-4B84-9F63-36DD73932322}" destId="{F61F1362-C9BF-41AF-B7A2-312E605E7883}" srcOrd="0" destOrd="0" presId="urn:microsoft.com/office/officeart/2005/8/layout/default"/>
    <dgm:cxn modelId="{F425D191-AAD3-481B-9F7E-FCB26359BC78}" srcId="{78AC5BFA-6739-479E-AB23-DF8D051BC1F9}" destId="{BA4BA65F-3F50-455F-A607-14397C08FBF7}" srcOrd="8" destOrd="0" parTransId="{FD90B2ED-FC41-4E4E-8184-24D50C0E191B}" sibTransId="{A1D0CA5B-A914-45C8-AE4D-89FEEECD9004}"/>
    <dgm:cxn modelId="{B44BFB93-8095-4BD7-8CDC-C73BF4DA190D}" type="presOf" srcId="{9E477928-27F0-42FB-B93C-50047C29BD75}" destId="{55F78D70-6DE9-4709-A18D-445B7EA0F715}" srcOrd="0" destOrd="0" presId="urn:microsoft.com/office/officeart/2005/8/layout/default"/>
    <dgm:cxn modelId="{379FF298-C360-410D-A92B-2671D7E0221C}" type="presOf" srcId="{4B95964D-AAFC-4FC4-A0E3-DA7AA471C613}" destId="{F5D6388B-1FCB-4136-AEB3-D57B0A42BB07}" srcOrd="0" destOrd="0" presId="urn:microsoft.com/office/officeart/2005/8/layout/default"/>
    <dgm:cxn modelId="{48C4FEA4-0C64-4738-B56C-EE77F3A14AEF}" type="presOf" srcId="{ED8F1C4C-4527-401F-9ABC-AE56AB42AECD}" destId="{2379E399-CDBA-44C4-8CB5-1A22C5256F86}" srcOrd="0" destOrd="0" presId="urn:microsoft.com/office/officeart/2005/8/layout/default"/>
    <dgm:cxn modelId="{15048FA5-5300-4A23-84E8-B10EBBA2CBCD}" type="presOf" srcId="{1FA9D648-EB27-403D-B1E3-41A7E4B244E9}" destId="{8A06547B-FD8D-4DF5-8D0B-11161FF89BBA}" srcOrd="0" destOrd="0" presId="urn:microsoft.com/office/officeart/2005/8/layout/default"/>
    <dgm:cxn modelId="{5E9647A6-A99D-446E-866A-FED84A7929DA}" type="presOf" srcId="{78AC5BFA-6739-479E-AB23-DF8D051BC1F9}" destId="{9D98A9BF-99EE-4246-9F69-BF774F60515A}" srcOrd="0" destOrd="0" presId="urn:microsoft.com/office/officeart/2005/8/layout/default"/>
    <dgm:cxn modelId="{9471E3AE-8E8D-4209-B85B-9B1C4A316B43}" type="presOf" srcId="{3E85E6AA-7344-4E5B-A926-8C2B2736ED72}" destId="{3003D07B-4B15-486C-B633-CDC9FF5E53C7}" srcOrd="0" destOrd="0" presId="urn:microsoft.com/office/officeart/2005/8/layout/default"/>
    <dgm:cxn modelId="{D5E972B8-6E1D-4F5A-9146-805B8538D58E}" type="presOf" srcId="{BA4BA65F-3F50-455F-A607-14397C08FBF7}" destId="{88E39976-EE3C-42AB-B64B-1CD82DD47413}" srcOrd="0" destOrd="0" presId="urn:microsoft.com/office/officeart/2005/8/layout/default"/>
    <dgm:cxn modelId="{96FFB6BE-8C2F-42EE-BF2B-3992F4F58F53}" type="presOf" srcId="{82B708BE-9CFD-40D4-87E0-3D3EBE32B781}" destId="{2726BF71-3E6B-44B1-8056-440D90EA510B}" srcOrd="0" destOrd="0" presId="urn:microsoft.com/office/officeart/2005/8/layout/default"/>
    <dgm:cxn modelId="{A5F3FEC0-50A8-4F98-9B5E-B63F7DBAE0CB}" type="presOf" srcId="{3B1390A0-508E-4152-A1E0-470EACA265BD}" destId="{891378EE-9628-4B5D-ABE8-63A5E3CE54CF}" srcOrd="0" destOrd="0" presId="urn:microsoft.com/office/officeart/2005/8/layout/default"/>
    <dgm:cxn modelId="{230380C1-500F-4A57-B165-A6F288B47099}" srcId="{78AC5BFA-6739-479E-AB23-DF8D051BC1F9}" destId="{3E85E6AA-7344-4E5B-A926-8C2B2736ED72}" srcOrd="19" destOrd="0" parTransId="{4DCCD695-780B-49A3-9D6C-2BA0E7350674}" sibTransId="{E38E7ECD-8971-4EF7-9DB5-A79EDB133B3B}"/>
    <dgm:cxn modelId="{BF696AC4-CDA4-473A-B92F-726570135C8A}" type="presOf" srcId="{B23CEE7F-0A0B-41FA-86FC-085598FAFAF1}" destId="{48420828-F4BB-4CCF-9141-80B2B5A4F455}" srcOrd="0" destOrd="0" presId="urn:microsoft.com/office/officeart/2005/8/layout/default"/>
    <dgm:cxn modelId="{F28236D1-43F1-4178-983C-50A34E6025EC}" type="presOf" srcId="{EB8A6972-97D2-4235-924E-AC0B745BAD7D}" destId="{8EC8EBCA-463D-4D26-8B31-D47812C113C0}" srcOrd="0" destOrd="0" presId="urn:microsoft.com/office/officeart/2005/8/layout/default"/>
    <dgm:cxn modelId="{2974F2D2-A36C-4A37-B959-A862F7C3E800}" srcId="{78AC5BFA-6739-479E-AB23-DF8D051BC1F9}" destId="{AEE4289C-D5E1-4DE8-A3C5-A6C9795D0183}" srcOrd="16" destOrd="0" parTransId="{23BD1E3B-F53E-4332-97EF-1B6CE702A075}" sibTransId="{0C178F14-5391-4B10-BBFF-121642CDAFA1}"/>
    <dgm:cxn modelId="{AADEDDD5-18BC-4B44-8F61-9FF8D65E1C77}" srcId="{78AC5BFA-6739-479E-AB23-DF8D051BC1F9}" destId="{2E309E95-EEFC-411B-A630-7A1BC3FD3C2E}" srcOrd="11" destOrd="0" parTransId="{BAC52499-9282-4F23-8E2F-8DF9A0B00DC8}" sibTransId="{B1E878A6-183B-4B6C-B479-5D550B44E7A9}"/>
    <dgm:cxn modelId="{6975B4D9-F494-4C23-9EA5-8557BB721F81}" srcId="{78AC5BFA-6739-479E-AB23-DF8D051BC1F9}" destId="{9E477928-27F0-42FB-B93C-50047C29BD75}" srcOrd="4" destOrd="0" parTransId="{0DACEA97-722B-4628-9F89-15D39465E181}" sibTransId="{9170A9DE-2C40-4EE7-BC68-D8F7EDCBD9A5}"/>
    <dgm:cxn modelId="{251EA9E0-FF4C-495C-B165-A5B497FA616B}" type="presOf" srcId="{ED375CA8-3C58-4639-9ABB-315EF448D526}" destId="{5EFA98D9-18FF-4097-9C93-974CC063800A}" srcOrd="0" destOrd="0" presId="urn:microsoft.com/office/officeart/2005/8/layout/default"/>
    <dgm:cxn modelId="{DEC0DBE5-E40D-4E55-B1F9-4C3E45CC6B06}" srcId="{78AC5BFA-6739-479E-AB23-DF8D051BC1F9}" destId="{55C8D274-1643-4BEA-9484-9A4109C2EC80}" srcOrd="15" destOrd="0" parTransId="{CC1147BC-6A5C-4FFC-9878-40022C9F02C7}" sibTransId="{77312DBB-2987-4068-90D7-42E49921E38D}"/>
    <dgm:cxn modelId="{958B8DEA-678A-45D1-A04E-71CC69BAA353}" srcId="{78AC5BFA-6739-479E-AB23-DF8D051BC1F9}" destId="{C6C5172C-6F58-4CAA-A448-86B73786EE0D}" srcOrd="12" destOrd="0" parTransId="{5EF44A9C-5BDC-4364-873B-CEDCB15B5659}" sibTransId="{2F06C00D-97B8-4046-A2ED-80796D39B4DC}"/>
    <dgm:cxn modelId="{BC9879EF-3FE1-4676-829A-17DFA2716C70}" type="presOf" srcId="{AEE4289C-D5E1-4DE8-A3C5-A6C9795D0183}" destId="{694AA1B7-2461-4900-8BF9-DC3F7FA7ED9C}" srcOrd="0" destOrd="0" presId="urn:microsoft.com/office/officeart/2005/8/layout/default"/>
    <dgm:cxn modelId="{B00180FA-E863-4D10-9CF3-2ACE5ECE6E7D}" type="presOf" srcId="{C6C5172C-6F58-4CAA-A448-86B73786EE0D}" destId="{08B51F62-DFDD-4E9B-8852-19A442C96836}" srcOrd="0" destOrd="0" presId="urn:microsoft.com/office/officeart/2005/8/layout/default"/>
    <dgm:cxn modelId="{572EC3FC-F3CB-41DE-AE2D-A03522E935A5}" srcId="{78AC5BFA-6739-479E-AB23-DF8D051BC1F9}" destId="{ED375CA8-3C58-4639-9ABB-315EF448D526}" srcOrd="21" destOrd="0" parTransId="{23241253-8BBB-4E6D-97C4-2EA71F608419}" sibTransId="{3DFB9D89-333F-4636-9686-B048F1FB559F}"/>
    <dgm:cxn modelId="{79D2AEFE-3C5F-4E6E-884A-9F38BABB18BF}" srcId="{78AC5BFA-6739-479E-AB23-DF8D051BC1F9}" destId="{B649A75C-C282-4219-B043-71A25DAE2DD6}" srcOrd="3" destOrd="0" parTransId="{F79F79E0-9DAB-455B-A5A5-DE8B35B47F19}" sibTransId="{19D20E7E-F9A8-40B8-BA25-3F0290CA7087}"/>
    <dgm:cxn modelId="{018B42FF-599F-44D4-B2A2-82898945BFBB}" srcId="{78AC5BFA-6739-479E-AB23-DF8D051BC1F9}" destId="{4B95964D-AAFC-4FC4-A0E3-DA7AA471C613}" srcOrd="9" destOrd="0" parTransId="{2B46009B-5533-4F6E-B507-16274F8221E5}" sibTransId="{A6A14FBE-80F4-4EEA-B7BA-F7EFEF14FCE2}"/>
    <dgm:cxn modelId="{DE7FE4F0-3840-40F7-BF7A-D9AE024D98AC}" type="presParOf" srcId="{9D98A9BF-99EE-4246-9F69-BF774F60515A}" destId="{8A06547B-FD8D-4DF5-8D0B-11161FF89BBA}" srcOrd="0" destOrd="0" presId="urn:microsoft.com/office/officeart/2005/8/layout/default"/>
    <dgm:cxn modelId="{E34A1B8E-CBA1-4002-8B23-01545D8C32EB}" type="presParOf" srcId="{9D98A9BF-99EE-4246-9F69-BF774F60515A}" destId="{27BC7CB8-0097-417A-A69D-C86DBB57E89F}" srcOrd="1" destOrd="0" presId="urn:microsoft.com/office/officeart/2005/8/layout/default"/>
    <dgm:cxn modelId="{8F9641E5-4369-47AA-93A3-629150609EE9}" type="presParOf" srcId="{9D98A9BF-99EE-4246-9F69-BF774F60515A}" destId="{85D4FE04-C265-44FE-AD95-24FF33A96449}" srcOrd="2" destOrd="0" presId="urn:microsoft.com/office/officeart/2005/8/layout/default"/>
    <dgm:cxn modelId="{BDD5BE48-1E3F-4B98-B4E6-F7B87312A8A6}" type="presParOf" srcId="{9D98A9BF-99EE-4246-9F69-BF774F60515A}" destId="{6866ACC7-ECD5-47C5-B186-5D84AA12C8A5}" srcOrd="3" destOrd="0" presId="urn:microsoft.com/office/officeart/2005/8/layout/default"/>
    <dgm:cxn modelId="{6BF4B409-1870-4AC0-B450-F708C6156C61}" type="presParOf" srcId="{9D98A9BF-99EE-4246-9F69-BF774F60515A}" destId="{48420828-F4BB-4CCF-9141-80B2B5A4F455}" srcOrd="4" destOrd="0" presId="urn:microsoft.com/office/officeart/2005/8/layout/default"/>
    <dgm:cxn modelId="{8BCD74B6-57DF-47E5-8B91-9533E44300EC}" type="presParOf" srcId="{9D98A9BF-99EE-4246-9F69-BF774F60515A}" destId="{049C300F-3454-4731-84A8-DA549F7185FB}" srcOrd="5" destOrd="0" presId="urn:microsoft.com/office/officeart/2005/8/layout/default"/>
    <dgm:cxn modelId="{C1FD3555-972E-4A03-95C8-6771DC29C6ED}" type="presParOf" srcId="{9D98A9BF-99EE-4246-9F69-BF774F60515A}" destId="{200C817C-3052-43AD-95E0-950885FAB762}" srcOrd="6" destOrd="0" presId="urn:microsoft.com/office/officeart/2005/8/layout/default"/>
    <dgm:cxn modelId="{AD882C7E-BF32-4599-AB42-FE022B9E557F}" type="presParOf" srcId="{9D98A9BF-99EE-4246-9F69-BF774F60515A}" destId="{994E25A4-A3BE-4948-8677-639A6FB28E12}" srcOrd="7" destOrd="0" presId="urn:microsoft.com/office/officeart/2005/8/layout/default"/>
    <dgm:cxn modelId="{8C3B2002-1017-4374-B72D-3DF9B9687622}" type="presParOf" srcId="{9D98A9BF-99EE-4246-9F69-BF774F60515A}" destId="{55F78D70-6DE9-4709-A18D-445B7EA0F715}" srcOrd="8" destOrd="0" presId="urn:microsoft.com/office/officeart/2005/8/layout/default"/>
    <dgm:cxn modelId="{C4C72C7B-F0C3-4372-9ECC-67812849FD41}" type="presParOf" srcId="{9D98A9BF-99EE-4246-9F69-BF774F60515A}" destId="{F375F6C2-5FDF-411C-98E8-0505A8B4A6BA}" srcOrd="9" destOrd="0" presId="urn:microsoft.com/office/officeart/2005/8/layout/default"/>
    <dgm:cxn modelId="{E720908A-75C7-4AFA-B360-029B7A81F3C7}" type="presParOf" srcId="{9D98A9BF-99EE-4246-9F69-BF774F60515A}" destId="{2726BF71-3E6B-44B1-8056-440D90EA510B}" srcOrd="10" destOrd="0" presId="urn:microsoft.com/office/officeart/2005/8/layout/default"/>
    <dgm:cxn modelId="{002BF8A2-E520-4710-A25C-1991CD83A8CF}" type="presParOf" srcId="{9D98A9BF-99EE-4246-9F69-BF774F60515A}" destId="{74E1410D-CDB4-4552-B2DD-3655C520AA54}" srcOrd="11" destOrd="0" presId="urn:microsoft.com/office/officeart/2005/8/layout/default"/>
    <dgm:cxn modelId="{BE533D11-7865-4E03-9944-4B894AEEEFC2}" type="presParOf" srcId="{9D98A9BF-99EE-4246-9F69-BF774F60515A}" destId="{D8F7A0B9-9BC2-4C06-A071-520FB33C384D}" srcOrd="12" destOrd="0" presId="urn:microsoft.com/office/officeart/2005/8/layout/default"/>
    <dgm:cxn modelId="{218A5811-04D2-4AD4-BA53-1F2EE2FEE897}" type="presParOf" srcId="{9D98A9BF-99EE-4246-9F69-BF774F60515A}" destId="{2A6C6C68-AFFF-479D-A1BE-EE9AAC248CF4}" srcOrd="13" destOrd="0" presId="urn:microsoft.com/office/officeart/2005/8/layout/default"/>
    <dgm:cxn modelId="{DACD282F-6424-4F30-B963-2F453C9C350B}" type="presParOf" srcId="{9D98A9BF-99EE-4246-9F69-BF774F60515A}" destId="{8EC8EBCA-463D-4D26-8B31-D47812C113C0}" srcOrd="14" destOrd="0" presId="urn:microsoft.com/office/officeart/2005/8/layout/default"/>
    <dgm:cxn modelId="{4A0EF84A-FD61-4F25-B398-4C645B333361}" type="presParOf" srcId="{9D98A9BF-99EE-4246-9F69-BF774F60515A}" destId="{55EA0923-3935-4F34-AAD5-ED34F96028A9}" srcOrd="15" destOrd="0" presId="urn:microsoft.com/office/officeart/2005/8/layout/default"/>
    <dgm:cxn modelId="{D92DA40A-2903-4A51-B401-FF1B9B41E17C}" type="presParOf" srcId="{9D98A9BF-99EE-4246-9F69-BF774F60515A}" destId="{88E39976-EE3C-42AB-B64B-1CD82DD47413}" srcOrd="16" destOrd="0" presId="urn:microsoft.com/office/officeart/2005/8/layout/default"/>
    <dgm:cxn modelId="{4F490635-6796-4B38-A747-072AB0D3355C}" type="presParOf" srcId="{9D98A9BF-99EE-4246-9F69-BF774F60515A}" destId="{F3364E8C-48F5-4C80-BFF0-E5A0485397B5}" srcOrd="17" destOrd="0" presId="urn:microsoft.com/office/officeart/2005/8/layout/default"/>
    <dgm:cxn modelId="{7D6B145D-008A-42BB-8DCE-AB1B6251CBF9}" type="presParOf" srcId="{9D98A9BF-99EE-4246-9F69-BF774F60515A}" destId="{F5D6388B-1FCB-4136-AEB3-D57B0A42BB07}" srcOrd="18" destOrd="0" presId="urn:microsoft.com/office/officeart/2005/8/layout/default"/>
    <dgm:cxn modelId="{15C0A0F4-3525-4FD9-8979-FA6E841EE303}" type="presParOf" srcId="{9D98A9BF-99EE-4246-9F69-BF774F60515A}" destId="{FFBC7DD4-2F7E-431E-99E8-DA7ECE5716A1}" srcOrd="19" destOrd="0" presId="urn:microsoft.com/office/officeart/2005/8/layout/default"/>
    <dgm:cxn modelId="{04C0A3F7-C1D3-4616-B549-9E3D82E9BF9F}" type="presParOf" srcId="{9D98A9BF-99EE-4246-9F69-BF774F60515A}" destId="{F61F1362-C9BF-41AF-B7A2-312E605E7883}" srcOrd="20" destOrd="0" presId="urn:microsoft.com/office/officeart/2005/8/layout/default"/>
    <dgm:cxn modelId="{468837B3-2891-4AAA-B725-BA93CA588092}" type="presParOf" srcId="{9D98A9BF-99EE-4246-9F69-BF774F60515A}" destId="{EE3F2782-3E57-44C8-8605-7EA6E2A53BC9}" srcOrd="21" destOrd="0" presId="urn:microsoft.com/office/officeart/2005/8/layout/default"/>
    <dgm:cxn modelId="{990ACEB6-1162-4FA3-B2E9-9CA963AF2A46}" type="presParOf" srcId="{9D98A9BF-99EE-4246-9F69-BF774F60515A}" destId="{54587303-0CDB-405A-B1A0-D739CDC91B71}" srcOrd="22" destOrd="0" presId="urn:microsoft.com/office/officeart/2005/8/layout/default"/>
    <dgm:cxn modelId="{B62EF92B-6360-47EE-BBBA-9B40B41FA77B}" type="presParOf" srcId="{9D98A9BF-99EE-4246-9F69-BF774F60515A}" destId="{4397CE0A-8509-489E-A9CA-2E3D8A837BE9}" srcOrd="23" destOrd="0" presId="urn:microsoft.com/office/officeart/2005/8/layout/default"/>
    <dgm:cxn modelId="{F36E58E2-12DB-415F-A10E-1CF3F9D7A8A6}" type="presParOf" srcId="{9D98A9BF-99EE-4246-9F69-BF774F60515A}" destId="{08B51F62-DFDD-4E9B-8852-19A442C96836}" srcOrd="24" destOrd="0" presId="urn:microsoft.com/office/officeart/2005/8/layout/default"/>
    <dgm:cxn modelId="{B5534267-1B43-4522-861F-0056A547013C}" type="presParOf" srcId="{9D98A9BF-99EE-4246-9F69-BF774F60515A}" destId="{9ED8F8BD-B143-48C2-B58F-D6EE834D70B4}" srcOrd="25" destOrd="0" presId="urn:microsoft.com/office/officeart/2005/8/layout/default"/>
    <dgm:cxn modelId="{B4394ECE-325F-47E5-A8B0-BBDEA2B30049}" type="presParOf" srcId="{9D98A9BF-99EE-4246-9F69-BF774F60515A}" destId="{2851CFD6-2A9D-4A2D-A653-6FA7AF716BE0}" srcOrd="26" destOrd="0" presId="urn:microsoft.com/office/officeart/2005/8/layout/default"/>
    <dgm:cxn modelId="{307D0428-B781-478B-AE6C-882995A5CBEA}" type="presParOf" srcId="{9D98A9BF-99EE-4246-9F69-BF774F60515A}" destId="{29C5D85D-0FEE-4F57-9ED5-1B381FA7E68D}" srcOrd="27" destOrd="0" presId="urn:microsoft.com/office/officeart/2005/8/layout/default"/>
    <dgm:cxn modelId="{D0659473-CDE9-4B8D-AE0B-551DE63F3AE3}" type="presParOf" srcId="{9D98A9BF-99EE-4246-9F69-BF774F60515A}" destId="{891378EE-9628-4B5D-ABE8-63A5E3CE54CF}" srcOrd="28" destOrd="0" presId="urn:microsoft.com/office/officeart/2005/8/layout/default"/>
    <dgm:cxn modelId="{F645A449-CC1A-4255-9321-6C158E773707}" type="presParOf" srcId="{9D98A9BF-99EE-4246-9F69-BF774F60515A}" destId="{D6AFC6FD-DB46-4334-9419-E80A9A274D75}" srcOrd="29" destOrd="0" presId="urn:microsoft.com/office/officeart/2005/8/layout/default"/>
    <dgm:cxn modelId="{F31D2013-27CB-449A-A50C-90874D1E13CE}" type="presParOf" srcId="{9D98A9BF-99EE-4246-9F69-BF774F60515A}" destId="{67CEE113-E273-4260-9C2C-B0E2C311F9E8}" srcOrd="30" destOrd="0" presId="urn:microsoft.com/office/officeart/2005/8/layout/default"/>
    <dgm:cxn modelId="{4AEB1AEB-593E-47C2-B9A8-351CEF540AD3}" type="presParOf" srcId="{9D98A9BF-99EE-4246-9F69-BF774F60515A}" destId="{06427F1B-6801-4FC1-AAEE-7CD689F50511}" srcOrd="31" destOrd="0" presId="urn:microsoft.com/office/officeart/2005/8/layout/default"/>
    <dgm:cxn modelId="{69C36E63-A693-4F16-B158-E18F411C5CBE}" type="presParOf" srcId="{9D98A9BF-99EE-4246-9F69-BF774F60515A}" destId="{694AA1B7-2461-4900-8BF9-DC3F7FA7ED9C}" srcOrd="32" destOrd="0" presId="urn:microsoft.com/office/officeart/2005/8/layout/default"/>
    <dgm:cxn modelId="{C45DE02F-09AA-4089-B722-563C235E7CBB}" type="presParOf" srcId="{9D98A9BF-99EE-4246-9F69-BF774F60515A}" destId="{EB727755-0034-41B8-AE30-3FBC16219725}" srcOrd="33" destOrd="0" presId="urn:microsoft.com/office/officeart/2005/8/layout/default"/>
    <dgm:cxn modelId="{21325A21-3EE7-4402-B008-DAD84C61FEB4}" type="presParOf" srcId="{9D98A9BF-99EE-4246-9F69-BF774F60515A}" destId="{A471AD01-86C8-428C-A997-6C3B66E2821B}" srcOrd="34" destOrd="0" presId="urn:microsoft.com/office/officeart/2005/8/layout/default"/>
    <dgm:cxn modelId="{9637E5A1-6508-4DE7-9E84-6D428320DF02}" type="presParOf" srcId="{9D98A9BF-99EE-4246-9F69-BF774F60515A}" destId="{394D7D2F-AC2B-404E-9E2B-FDA1EA23651F}" srcOrd="35" destOrd="0" presId="urn:microsoft.com/office/officeart/2005/8/layout/default"/>
    <dgm:cxn modelId="{FA2F88D4-5FED-4B38-8910-55EF2ECCAF01}" type="presParOf" srcId="{9D98A9BF-99EE-4246-9F69-BF774F60515A}" destId="{98B6EEA9-0DFA-48B1-B8E8-E60E0FDD2948}" srcOrd="36" destOrd="0" presId="urn:microsoft.com/office/officeart/2005/8/layout/default"/>
    <dgm:cxn modelId="{2A8B7CCD-9E29-4D95-8C25-ECEB61AA0A7F}" type="presParOf" srcId="{9D98A9BF-99EE-4246-9F69-BF774F60515A}" destId="{448A15C0-D340-4959-B625-A11EBCDBDE96}" srcOrd="37" destOrd="0" presId="urn:microsoft.com/office/officeart/2005/8/layout/default"/>
    <dgm:cxn modelId="{9E44C114-0CCC-4F5E-8996-043012E769C1}" type="presParOf" srcId="{9D98A9BF-99EE-4246-9F69-BF774F60515A}" destId="{3003D07B-4B15-486C-B633-CDC9FF5E53C7}" srcOrd="38" destOrd="0" presId="urn:microsoft.com/office/officeart/2005/8/layout/default"/>
    <dgm:cxn modelId="{533AA414-F98C-4C8A-801B-207D989C6DEE}" type="presParOf" srcId="{9D98A9BF-99EE-4246-9F69-BF774F60515A}" destId="{4528BB5C-047B-4CF9-86B0-BD087F25C4DA}" srcOrd="39" destOrd="0" presId="urn:microsoft.com/office/officeart/2005/8/layout/default"/>
    <dgm:cxn modelId="{51C6273D-5985-4573-B4B8-6EBE22CBC20E}" type="presParOf" srcId="{9D98A9BF-99EE-4246-9F69-BF774F60515A}" destId="{2379E399-CDBA-44C4-8CB5-1A22C5256F86}" srcOrd="40" destOrd="0" presId="urn:microsoft.com/office/officeart/2005/8/layout/default"/>
    <dgm:cxn modelId="{F6FBC6CC-A46D-4E90-8D76-8EB716B365EA}" type="presParOf" srcId="{9D98A9BF-99EE-4246-9F69-BF774F60515A}" destId="{4A0F8D35-185C-419C-94DE-D71C52FDC639}" srcOrd="41" destOrd="0" presId="urn:microsoft.com/office/officeart/2005/8/layout/default"/>
    <dgm:cxn modelId="{1140792F-8750-4A5C-88AD-6ADDF5B1D1D6}" type="presParOf" srcId="{9D98A9BF-99EE-4246-9F69-BF774F60515A}" destId="{5EFA98D9-18FF-4097-9C93-974CC063800A}" srcOrd="42" destOrd="0" presId="urn:microsoft.com/office/officeart/2005/8/layout/default"/>
    <dgm:cxn modelId="{FBB22856-9016-45A7-871D-6B9E8987AAD9}" type="presParOf" srcId="{9D98A9BF-99EE-4246-9F69-BF774F60515A}" destId="{904ABDA3-6492-4711-84D6-534D8D5C9E2B}" srcOrd="43" destOrd="0" presId="urn:microsoft.com/office/officeart/2005/8/layout/default"/>
    <dgm:cxn modelId="{A3E96FBE-9810-4B44-B66C-544C033D4908}" type="presParOf" srcId="{9D98A9BF-99EE-4246-9F69-BF774F60515A}" destId="{04188C7E-02CE-4491-AED6-8395722E0229}" srcOrd="4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CF034-0BF2-42EF-9BB9-95596589CBF6}"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B6EAFBA-7FB4-49EC-9D02-FA908878448A}">
      <dgm:prSet/>
      <dgm:spPr>
        <a:solidFill>
          <a:srgbClr val="7030A0"/>
        </a:solidFill>
      </dgm:spPr>
      <dgm:t>
        <a:bodyPr/>
        <a:lstStyle/>
        <a:p>
          <a:r>
            <a:rPr lang="en-US" dirty="0"/>
            <a:t>- Trauma informed, culturally sensitive, accessible, comprehensive, flexible, shared decision making, anti-stigma</a:t>
          </a:r>
        </a:p>
      </dgm:t>
    </dgm:pt>
    <dgm:pt modelId="{350FB67E-1521-4EBD-90FB-173CA2D9EC32}" type="parTrans" cxnId="{7B69EDFD-1285-4936-8988-D714492A8094}">
      <dgm:prSet/>
      <dgm:spPr/>
      <dgm:t>
        <a:bodyPr/>
        <a:lstStyle/>
        <a:p>
          <a:endParaRPr lang="en-US"/>
        </a:p>
      </dgm:t>
    </dgm:pt>
    <dgm:pt modelId="{4D9061EB-61D7-43D8-A4CC-3CC515C8E157}" type="sibTrans" cxnId="{7B69EDFD-1285-4936-8988-D714492A8094}">
      <dgm:prSet/>
      <dgm:spPr/>
      <dgm:t>
        <a:bodyPr/>
        <a:lstStyle/>
        <a:p>
          <a:endParaRPr lang="en-US"/>
        </a:p>
      </dgm:t>
    </dgm:pt>
    <dgm:pt modelId="{D53EF224-EF58-4152-869C-A6D812FD86F3}">
      <dgm:prSet/>
      <dgm:spPr>
        <a:solidFill>
          <a:srgbClr val="7030A0"/>
        </a:solidFill>
      </dgm:spPr>
      <dgm:t>
        <a:bodyPr/>
        <a:lstStyle/>
        <a:p>
          <a:r>
            <a:rPr lang="en-US" dirty="0"/>
            <a:t>- SSP, naloxone, peer support, CM</a:t>
          </a:r>
        </a:p>
      </dgm:t>
    </dgm:pt>
    <dgm:pt modelId="{A879E878-8197-4985-9A96-C034BDBC5253}" type="parTrans" cxnId="{10695694-BF7F-4205-AF3C-81CD3382DA6C}">
      <dgm:prSet/>
      <dgm:spPr/>
      <dgm:t>
        <a:bodyPr/>
        <a:lstStyle/>
        <a:p>
          <a:endParaRPr lang="en-US"/>
        </a:p>
      </dgm:t>
    </dgm:pt>
    <dgm:pt modelId="{F93000D9-C7C6-426F-906C-0B454319A04A}" type="sibTrans" cxnId="{10695694-BF7F-4205-AF3C-81CD3382DA6C}">
      <dgm:prSet/>
      <dgm:spPr/>
      <dgm:t>
        <a:bodyPr/>
        <a:lstStyle/>
        <a:p>
          <a:endParaRPr lang="en-US"/>
        </a:p>
      </dgm:t>
    </dgm:pt>
    <dgm:pt modelId="{A1B482EB-06A7-44F4-9D9A-5E9E8CA18ED4}">
      <dgm:prSet/>
      <dgm:spPr>
        <a:solidFill>
          <a:srgbClr val="7030A0"/>
        </a:solidFill>
      </dgm:spPr>
      <dgm:t>
        <a:bodyPr/>
        <a:lstStyle/>
        <a:p>
          <a:r>
            <a:rPr lang="en-US" dirty="0"/>
            <a:t>- Same day/walk in/extended hours/telehealth</a:t>
          </a:r>
        </a:p>
      </dgm:t>
    </dgm:pt>
    <dgm:pt modelId="{DA0BAD59-9A19-42F7-969A-46C03F6A9CA3}" type="parTrans" cxnId="{EB7CEBE1-5123-4F20-98C7-E878B5B8C006}">
      <dgm:prSet/>
      <dgm:spPr/>
      <dgm:t>
        <a:bodyPr/>
        <a:lstStyle/>
        <a:p>
          <a:endParaRPr lang="en-US"/>
        </a:p>
      </dgm:t>
    </dgm:pt>
    <dgm:pt modelId="{84990E63-2605-432C-B025-A6B9BAD48F53}" type="sibTrans" cxnId="{EB7CEBE1-5123-4F20-98C7-E878B5B8C006}">
      <dgm:prSet/>
      <dgm:spPr/>
      <dgm:t>
        <a:bodyPr/>
        <a:lstStyle/>
        <a:p>
          <a:endParaRPr lang="en-US"/>
        </a:p>
      </dgm:t>
    </dgm:pt>
    <dgm:pt modelId="{F7E2BD6B-910A-481E-9728-20DE8D659E6A}">
      <dgm:prSet/>
      <dgm:spPr>
        <a:solidFill>
          <a:srgbClr val="7030A0"/>
        </a:solidFill>
      </dgm:spPr>
      <dgm:t>
        <a:bodyPr/>
        <a:lstStyle/>
        <a:p>
          <a:r>
            <a:rPr lang="en-US" dirty="0"/>
            <a:t>- Medication at first visit</a:t>
          </a:r>
        </a:p>
      </dgm:t>
    </dgm:pt>
    <dgm:pt modelId="{6C36094D-2B4F-4204-A6A3-E3A5923B32A0}" type="parTrans" cxnId="{8ED4EC61-9B78-49A3-BE8E-A8E8494CCD25}">
      <dgm:prSet/>
      <dgm:spPr/>
      <dgm:t>
        <a:bodyPr/>
        <a:lstStyle/>
        <a:p>
          <a:endParaRPr lang="en-US"/>
        </a:p>
      </dgm:t>
    </dgm:pt>
    <dgm:pt modelId="{298D5B40-6884-44F6-809D-2E7078D13491}" type="sibTrans" cxnId="{8ED4EC61-9B78-49A3-BE8E-A8E8494CCD25}">
      <dgm:prSet/>
      <dgm:spPr/>
      <dgm:t>
        <a:bodyPr/>
        <a:lstStyle/>
        <a:p>
          <a:endParaRPr lang="en-US"/>
        </a:p>
      </dgm:t>
    </dgm:pt>
    <dgm:pt modelId="{1D34405D-7AA2-4610-9966-98AAE76CDD10}">
      <dgm:prSet/>
      <dgm:spPr>
        <a:solidFill>
          <a:srgbClr val="7030A0"/>
        </a:solidFill>
      </dgm:spPr>
      <dgm:t>
        <a:bodyPr/>
        <a:lstStyle/>
        <a:p>
          <a:r>
            <a:rPr lang="en-US" dirty="0"/>
            <a:t>- No engagement conditions</a:t>
          </a:r>
        </a:p>
      </dgm:t>
    </dgm:pt>
    <dgm:pt modelId="{8AA3E65A-E89E-44D3-BC42-230147F34D67}" type="parTrans" cxnId="{5F4BBD91-E190-45C2-9BB7-9F1372334594}">
      <dgm:prSet/>
      <dgm:spPr/>
      <dgm:t>
        <a:bodyPr/>
        <a:lstStyle/>
        <a:p>
          <a:endParaRPr lang="en-US"/>
        </a:p>
      </dgm:t>
    </dgm:pt>
    <dgm:pt modelId="{02BAB6EB-DEE4-4AF4-98E0-CA92627D0DB5}" type="sibTrans" cxnId="{5F4BBD91-E190-45C2-9BB7-9F1372334594}">
      <dgm:prSet/>
      <dgm:spPr/>
      <dgm:t>
        <a:bodyPr/>
        <a:lstStyle/>
        <a:p>
          <a:endParaRPr lang="en-US"/>
        </a:p>
      </dgm:t>
    </dgm:pt>
    <dgm:pt modelId="{1874FCAB-DC14-4852-BA9C-106E34AE70C6}">
      <dgm:prSet/>
      <dgm:spPr>
        <a:solidFill>
          <a:srgbClr val="7030A0"/>
        </a:solidFill>
      </dgm:spPr>
      <dgm:t>
        <a:bodyPr/>
        <a:lstStyle/>
        <a:p>
          <a:r>
            <a:rPr lang="en-US" dirty="0"/>
            <a:t>- Multiple treatment options</a:t>
          </a:r>
        </a:p>
      </dgm:t>
    </dgm:pt>
    <dgm:pt modelId="{5A62B8A5-7B1B-4F79-8731-E79562D1272D}" type="parTrans" cxnId="{D0C7EC7D-84BF-4D5D-9379-5E7D37E5395E}">
      <dgm:prSet/>
      <dgm:spPr/>
      <dgm:t>
        <a:bodyPr/>
        <a:lstStyle/>
        <a:p>
          <a:endParaRPr lang="en-US"/>
        </a:p>
      </dgm:t>
    </dgm:pt>
    <dgm:pt modelId="{B334228C-7793-4AB5-BBF9-073F31677DA6}" type="sibTrans" cxnId="{D0C7EC7D-84BF-4D5D-9379-5E7D37E5395E}">
      <dgm:prSet/>
      <dgm:spPr/>
      <dgm:t>
        <a:bodyPr/>
        <a:lstStyle/>
        <a:p>
          <a:endParaRPr lang="en-US"/>
        </a:p>
      </dgm:t>
    </dgm:pt>
    <dgm:pt modelId="{C94852F8-43A7-49BC-9B62-4A53EB7C4AF4}">
      <dgm:prSet/>
      <dgm:spPr>
        <a:solidFill>
          <a:srgbClr val="7030A0"/>
        </a:solidFill>
      </dgm:spPr>
      <dgm:t>
        <a:bodyPr/>
        <a:lstStyle/>
        <a:p>
          <a:r>
            <a:rPr lang="en-US"/>
            <a:t>- Home initiation</a:t>
          </a:r>
        </a:p>
      </dgm:t>
    </dgm:pt>
    <dgm:pt modelId="{3B101E34-022E-43B5-B289-532A9228430D}" type="parTrans" cxnId="{8E10B93C-E40F-4C22-9A2E-E842D9F9B1C3}">
      <dgm:prSet/>
      <dgm:spPr/>
      <dgm:t>
        <a:bodyPr/>
        <a:lstStyle/>
        <a:p>
          <a:endParaRPr lang="en-US"/>
        </a:p>
      </dgm:t>
    </dgm:pt>
    <dgm:pt modelId="{F62E71B1-65F3-46B2-9C4C-7E1343C0C013}" type="sibTrans" cxnId="{8E10B93C-E40F-4C22-9A2E-E842D9F9B1C3}">
      <dgm:prSet/>
      <dgm:spPr/>
      <dgm:t>
        <a:bodyPr/>
        <a:lstStyle/>
        <a:p>
          <a:endParaRPr lang="en-US"/>
        </a:p>
      </dgm:t>
    </dgm:pt>
    <dgm:pt modelId="{8065ED79-FF35-4903-9458-A1D5D0A161FE}">
      <dgm:prSet/>
      <dgm:spPr>
        <a:solidFill>
          <a:srgbClr val="7030A0"/>
        </a:solidFill>
      </dgm:spPr>
      <dgm:t>
        <a:bodyPr/>
        <a:lstStyle/>
        <a:p>
          <a:r>
            <a:rPr lang="en-US" dirty="0"/>
            <a:t>- Individualized dosing</a:t>
          </a:r>
        </a:p>
      </dgm:t>
    </dgm:pt>
    <dgm:pt modelId="{04A55977-057F-4B4C-9CEC-0E236E7D805B}" type="parTrans" cxnId="{42D86F1D-4621-4DE6-820F-B188F0E9394F}">
      <dgm:prSet/>
      <dgm:spPr/>
      <dgm:t>
        <a:bodyPr/>
        <a:lstStyle/>
        <a:p>
          <a:endParaRPr lang="en-US"/>
        </a:p>
      </dgm:t>
    </dgm:pt>
    <dgm:pt modelId="{85960200-2721-43FF-9178-4484FA87D6D4}" type="sibTrans" cxnId="{42D86F1D-4621-4DE6-820F-B188F0E9394F}">
      <dgm:prSet/>
      <dgm:spPr/>
      <dgm:t>
        <a:bodyPr/>
        <a:lstStyle/>
        <a:p>
          <a:endParaRPr lang="en-US"/>
        </a:p>
      </dgm:t>
    </dgm:pt>
    <dgm:pt modelId="{BBD57EC3-299F-4D06-94B3-928F9FAE554E}">
      <dgm:prSet/>
      <dgm:spPr>
        <a:solidFill>
          <a:srgbClr val="7030A0"/>
        </a:solidFill>
      </dgm:spPr>
      <dgm:t>
        <a:bodyPr/>
        <a:lstStyle/>
        <a:p>
          <a:r>
            <a:rPr lang="en-US" dirty="0"/>
            <a:t>- Counseling offered but not required</a:t>
          </a:r>
        </a:p>
      </dgm:t>
    </dgm:pt>
    <dgm:pt modelId="{F7BF4E40-1C62-420F-B97B-CAB23F9F8236}" type="parTrans" cxnId="{A471FD02-BDBD-4E41-964A-CD01B0E3C10A}">
      <dgm:prSet/>
      <dgm:spPr/>
      <dgm:t>
        <a:bodyPr/>
        <a:lstStyle/>
        <a:p>
          <a:endParaRPr lang="en-US"/>
        </a:p>
      </dgm:t>
    </dgm:pt>
    <dgm:pt modelId="{B1AFB92D-4D59-47BE-A327-3A56D7A997BF}" type="sibTrans" cxnId="{A471FD02-BDBD-4E41-964A-CD01B0E3C10A}">
      <dgm:prSet/>
      <dgm:spPr/>
      <dgm:t>
        <a:bodyPr/>
        <a:lstStyle/>
        <a:p>
          <a:endParaRPr lang="en-US"/>
        </a:p>
      </dgm:t>
    </dgm:pt>
    <dgm:pt modelId="{CB79368B-EB3C-4313-9E4F-056E4B4F314C}">
      <dgm:prSet/>
      <dgm:spPr>
        <a:solidFill>
          <a:srgbClr val="7030A0"/>
        </a:solidFill>
      </dgm:spPr>
      <dgm:t>
        <a:bodyPr/>
        <a:lstStyle/>
        <a:p>
          <a:r>
            <a:rPr lang="en-US" dirty="0"/>
            <a:t>- Visit frequency based on clinical need/stability</a:t>
          </a:r>
        </a:p>
      </dgm:t>
    </dgm:pt>
    <dgm:pt modelId="{CFF527EE-2CD4-42F2-9AE1-34B46F8E3ED9}" type="parTrans" cxnId="{38EFDE2D-AD90-4134-915D-ABF7DE790158}">
      <dgm:prSet/>
      <dgm:spPr/>
      <dgm:t>
        <a:bodyPr/>
        <a:lstStyle/>
        <a:p>
          <a:endParaRPr lang="en-US"/>
        </a:p>
      </dgm:t>
    </dgm:pt>
    <dgm:pt modelId="{1FA3DF3F-9BC8-474E-9EBA-CED202D19A3D}" type="sibTrans" cxnId="{38EFDE2D-AD90-4134-915D-ABF7DE790158}">
      <dgm:prSet/>
      <dgm:spPr/>
      <dgm:t>
        <a:bodyPr/>
        <a:lstStyle/>
        <a:p>
          <a:endParaRPr lang="en-US"/>
        </a:p>
      </dgm:t>
    </dgm:pt>
    <dgm:pt modelId="{68149025-7B8D-4D75-9CAE-1D8DC6D53A51}">
      <dgm:prSet/>
      <dgm:spPr>
        <a:solidFill>
          <a:srgbClr val="7030A0"/>
        </a:solidFill>
      </dgm:spPr>
      <dgm:t>
        <a:bodyPr/>
        <a:lstStyle/>
        <a:p>
          <a:r>
            <a:rPr lang="en-US" dirty="0"/>
            <a:t>- Ongoing substance use is not a reason for discharge</a:t>
          </a:r>
        </a:p>
      </dgm:t>
    </dgm:pt>
    <dgm:pt modelId="{5B4F769B-0BCE-4681-8147-5C2D954228FD}" type="parTrans" cxnId="{8D82EC13-00B5-4EBB-8504-8E250BD4CACE}">
      <dgm:prSet/>
      <dgm:spPr/>
      <dgm:t>
        <a:bodyPr/>
        <a:lstStyle/>
        <a:p>
          <a:endParaRPr lang="en-US"/>
        </a:p>
      </dgm:t>
    </dgm:pt>
    <dgm:pt modelId="{7640DB20-A552-4B01-B3B7-68DA6C185D21}" type="sibTrans" cxnId="{8D82EC13-00B5-4EBB-8504-8E250BD4CACE}">
      <dgm:prSet/>
      <dgm:spPr/>
      <dgm:t>
        <a:bodyPr/>
        <a:lstStyle/>
        <a:p>
          <a:endParaRPr lang="en-US"/>
        </a:p>
      </dgm:t>
    </dgm:pt>
    <dgm:pt modelId="{54D9E4B0-F306-4661-A4E9-684623E802CA}">
      <dgm:prSet/>
      <dgm:spPr>
        <a:solidFill>
          <a:srgbClr val="7030A0"/>
        </a:solidFill>
      </dgm:spPr>
      <dgm:t>
        <a:bodyPr/>
        <a:lstStyle/>
        <a:p>
          <a:r>
            <a:rPr lang="en-US" dirty="0"/>
            <a:t>- Attempts to manage difficult/challenging behaviors</a:t>
          </a:r>
        </a:p>
      </dgm:t>
    </dgm:pt>
    <dgm:pt modelId="{CD04EF32-2BA9-4DAB-9B1B-8C65B2F14518}" type="parTrans" cxnId="{82FB658E-C79E-491C-9DDD-28675686174A}">
      <dgm:prSet/>
      <dgm:spPr/>
      <dgm:t>
        <a:bodyPr/>
        <a:lstStyle/>
        <a:p>
          <a:endParaRPr lang="en-US"/>
        </a:p>
      </dgm:t>
    </dgm:pt>
    <dgm:pt modelId="{610B77EF-0B89-4330-9D9E-94250DD97061}" type="sibTrans" cxnId="{82FB658E-C79E-491C-9DDD-28675686174A}">
      <dgm:prSet/>
      <dgm:spPr/>
      <dgm:t>
        <a:bodyPr/>
        <a:lstStyle/>
        <a:p>
          <a:endParaRPr lang="en-US"/>
        </a:p>
      </dgm:t>
    </dgm:pt>
    <dgm:pt modelId="{4F194D55-631E-434F-918C-4DA7F53EAECA}">
      <dgm:prSet/>
      <dgm:spPr>
        <a:solidFill>
          <a:srgbClr val="7030A0"/>
        </a:solidFill>
      </dgm:spPr>
      <dgm:t>
        <a:bodyPr/>
        <a:lstStyle/>
        <a:p>
          <a:r>
            <a:rPr lang="en-US" dirty="0"/>
            <a:t>- Do not require stopping other meds – BZs, AAPs, stimulants</a:t>
          </a:r>
        </a:p>
      </dgm:t>
    </dgm:pt>
    <dgm:pt modelId="{F95AD8EF-754E-4DBF-965A-89792F1D189B}" type="parTrans" cxnId="{72D22F43-94DC-4FDC-A7F9-D905BD8934AD}">
      <dgm:prSet/>
      <dgm:spPr/>
      <dgm:t>
        <a:bodyPr/>
        <a:lstStyle/>
        <a:p>
          <a:endParaRPr lang="en-US"/>
        </a:p>
      </dgm:t>
    </dgm:pt>
    <dgm:pt modelId="{35066F25-12F5-478B-8E0C-D0F39A064931}" type="sibTrans" cxnId="{72D22F43-94DC-4FDC-A7F9-D905BD8934AD}">
      <dgm:prSet/>
      <dgm:spPr/>
      <dgm:t>
        <a:bodyPr/>
        <a:lstStyle/>
        <a:p>
          <a:endParaRPr lang="en-US"/>
        </a:p>
      </dgm:t>
    </dgm:pt>
    <dgm:pt modelId="{DBC25392-35CA-4111-807C-2203BE072556}">
      <dgm:prSet/>
      <dgm:spPr>
        <a:solidFill>
          <a:srgbClr val="7030A0"/>
        </a:solidFill>
      </dgm:spPr>
      <dgm:t>
        <a:bodyPr/>
        <a:lstStyle/>
        <a:p>
          <a:r>
            <a:rPr lang="en-US" dirty="0"/>
            <a:t>- Acceptance of patient goals</a:t>
          </a:r>
        </a:p>
      </dgm:t>
    </dgm:pt>
    <dgm:pt modelId="{631012CE-0F07-45C7-9FE8-0DB0CEB39783}" type="parTrans" cxnId="{C7A62189-5867-4DDD-BECF-AE26D23DFB66}">
      <dgm:prSet/>
      <dgm:spPr/>
      <dgm:t>
        <a:bodyPr/>
        <a:lstStyle/>
        <a:p>
          <a:endParaRPr lang="en-US"/>
        </a:p>
      </dgm:t>
    </dgm:pt>
    <dgm:pt modelId="{118BF0E3-5D49-47A5-A885-EB747798F9ED}" type="sibTrans" cxnId="{C7A62189-5867-4DDD-BECF-AE26D23DFB66}">
      <dgm:prSet/>
      <dgm:spPr/>
      <dgm:t>
        <a:bodyPr/>
        <a:lstStyle/>
        <a:p>
          <a:endParaRPr lang="en-US"/>
        </a:p>
      </dgm:t>
    </dgm:pt>
    <dgm:pt modelId="{0F084A07-07CE-4578-82E5-6A8004CCF029}">
      <dgm:prSet/>
      <dgm:spPr>
        <a:solidFill>
          <a:srgbClr val="7030A0"/>
        </a:solidFill>
      </dgm:spPr>
      <dgm:t>
        <a:bodyPr/>
        <a:lstStyle/>
        <a:p>
          <a:r>
            <a:rPr lang="en-US" dirty="0"/>
            <a:t>- Peer outreach</a:t>
          </a:r>
        </a:p>
      </dgm:t>
    </dgm:pt>
    <dgm:pt modelId="{C9367A4A-241F-475D-AAD8-02FAB7E2CFAA}" type="parTrans" cxnId="{84703A61-F376-407D-81AF-33A716BE14DF}">
      <dgm:prSet/>
      <dgm:spPr/>
      <dgm:t>
        <a:bodyPr/>
        <a:lstStyle/>
        <a:p>
          <a:endParaRPr lang="en-US"/>
        </a:p>
      </dgm:t>
    </dgm:pt>
    <dgm:pt modelId="{F68B31FF-B32E-40E1-92E4-320CE1FB7B3D}" type="sibTrans" cxnId="{84703A61-F376-407D-81AF-33A716BE14DF}">
      <dgm:prSet/>
      <dgm:spPr/>
      <dgm:t>
        <a:bodyPr/>
        <a:lstStyle/>
        <a:p>
          <a:endParaRPr lang="en-US"/>
        </a:p>
      </dgm:t>
    </dgm:pt>
    <dgm:pt modelId="{ABD4B46F-59E7-4302-B157-1050C84C2282}">
      <dgm:prSet/>
      <dgm:spPr>
        <a:solidFill>
          <a:srgbClr val="7030A0"/>
        </a:solidFill>
      </dgm:spPr>
      <dgm:t>
        <a:bodyPr/>
        <a:lstStyle/>
        <a:p>
          <a:r>
            <a:rPr lang="en-US" dirty="0"/>
            <a:t>- Family involvement per patient’s preferences</a:t>
          </a:r>
        </a:p>
      </dgm:t>
    </dgm:pt>
    <dgm:pt modelId="{479D45CE-BE78-42DE-BA93-B2F941B8E90C}" type="parTrans" cxnId="{643523EE-4230-4D4C-8CA1-08D2F1863E2C}">
      <dgm:prSet/>
      <dgm:spPr/>
      <dgm:t>
        <a:bodyPr/>
        <a:lstStyle/>
        <a:p>
          <a:endParaRPr lang="en-US"/>
        </a:p>
      </dgm:t>
    </dgm:pt>
    <dgm:pt modelId="{A80D5057-9448-43F1-AFC3-F273CA4624CA}" type="sibTrans" cxnId="{643523EE-4230-4D4C-8CA1-08D2F1863E2C}">
      <dgm:prSet/>
      <dgm:spPr/>
      <dgm:t>
        <a:bodyPr/>
        <a:lstStyle/>
        <a:p>
          <a:endParaRPr lang="en-US"/>
        </a:p>
      </dgm:t>
    </dgm:pt>
    <dgm:pt modelId="{C077D7FD-4E00-4029-A7D4-54A1BFB96CAB}">
      <dgm:prSet/>
      <dgm:spPr>
        <a:solidFill>
          <a:srgbClr val="7030A0"/>
        </a:solidFill>
      </dgm:spPr>
      <dgm:t>
        <a:bodyPr/>
        <a:lstStyle/>
        <a:p>
          <a:r>
            <a:rPr lang="en-US" dirty="0"/>
            <a:t>- Collaborative with other social services/referral services/warm handoffs</a:t>
          </a:r>
        </a:p>
      </dgm:t>
    </dgm:pt>
    <dgm:pt modelId="{5960F17D-95F6-4B72-95C3-4EF75935C2D9}" type="parTrans" cxnId="{E2DAE3FF-9248-40B7-8234-2E01F337CA41}">
      <dgm:prSet/>
      <dgm:spPr/>
      <dgm:t>
        <a:bodyPr/>
        <a:lstStyle/>
        <a:p>
          <a:endParaRPr lang="en-US"/>
        </a:p>
      </dgm:t>
    </dgm:pt>
    <dgm:pt modelId="{ACA60CA9-0ED3-4201-B874-B92CE919062B}" type="sibTrans" cxnId="{E2DAE3FF-9248-40B7-8234-2E01F337CA41}">
      <dgm:prSet/>
      <dgm:spPr/>
      <dgm:t>
        <a:bodyPr/>
        <a:lstStyle/>
        <a:p>
          <a:endParaRPr lang="en-US"/>
        </a:p>
      </dgm:t>
    </dgm:pt>
    <dgm:pt modelId="{C850E2D7-D223-41E1-A6D1-5EADD9FF3F5F}">
      <dgm:prSet/>
      <dgm:spPr>
        <a:solidFill>
          <a:srgbClr val="7030A0"/>
        </a:solidFill>
      </dgm:spPr>
      <dgm:t>
        <a:bodyPr/>
        <a:lstStyle/>
        <a:p>
          <a:r>
            <a:rPr lang="en-US" dirty="0"/>
            <a:t>- Involve PWUD</a:t>
          </a:r>
        </a:p>
      </dgm:t>
    </dgm:pt>
    <dgm:pt modelId="{280BA877-F977-46BB-B548-D770AC4508CC}" type="parTrans" cxnId="{0A42A4E9-B0DB-4579-9C17-4594DBD4E821}">
      <dgm:prSet/>
      <dgm:spPr/>
      <dgm:t>
        <a:bodyPr/>
        <a:lstStyle/>
        <a:p>
          <a:endParaRPr lang="en-US"/>
        </a:p>
      </dgm:t>
    </dgm:pt>
    <dgm:pt modelId="{263F8706-5C8C-4152-B1DF-26639D309A4D}" type="sibTrans" cxnId="{0A42A4E9-B0DB-4579-9C17-4594DBD4E821}">
      <dgm:prSet/>
      <dgm:spPr/>
      <dgm:t>
        <a:bodyPr/>
        <a:lstStyle/>
        <a:p>
          <a:endParaRPr lang="en-US"/>
        </a:p>
      </dgm:t>
    </dgm:pt>
    <dgm:pt modelId="{54C590BF-2C72-4F48-866B-96A3C107946A}">
      <dgm:prSet/>
      <dgm:spPr>
        <a:solidFill>
          <a:srgbClr val="7030A0"/>
        </a:solidFill>
      </dgm:spPr>
      <dgm:t>
        <a:bodyPr/>
        <a:lstStyle/>
        <a:p>
          <a:r>
            <a:rPr lang="en-US" dirty="0"/>
            <a:t>- Lab testing not a basis for discharge – patients may opt out of lab testing – not used punitively</a:t>
          </a:r>
        </a:p>
      </dgm:t>
    </dgm:pt>
    <dgm:pt modelId="{0792820C-5F54-4F90-93E1-FE9C2D986B1E}" type="parTrans" cxnId="{20971D4E-930E-4040-AA01-E09459642728}">
      <dgm:prSet/>
      <dgm:spPr/>
      <dgm:t>
        <a:bodyPr/>
        <a:lstStyle/>
        <a:p>
          <a:endParaRPr lang="en-US"/>
        </a:p>
      </dgm:t>
    </dgm:pt>
    <dgm:pt modelId="{9FCDC61B-3EF7-4EFF-9486-2432D2057EA9}" type="sibTrans" cxnId="{20971D4E-930E-4040-AA01-E09459642728}">
      <dgm:prSet/>
      <dgm:spPr/>
      <dgm:t>
        <a:bodyPr/>
        <a:lstStyle/>
        <a:p>
          <a:endParaRPr lang="en-US"/>
        </a:p>
      </dgm:t>
    </dgm:pt>
    <dgm:pt modelId="{E1F1F102-3B04-4F8C-84D8-7F6CC4E4C7B4}" type="pres">
      <dgm:prSet presAssocID="{0D6CF034-0BF2-42EF-9BB9-95596589CBF6}" presName="diagram" presStyleCnt="0">
        <dgm:presLayoutVars>
          <dgm:dir/>
          <dgm:resizeHandles val="exact"/>
        </dgm:presLayoutVars>
      </dgm:prSet>
      <dgm:spPr/>
    </dgm:pt>
    <dgm:pt modelId="{60D76C04-C965-4D17-8EC5-1ABD060D0A87}" type="pres">
      <dgm:prSet presAssocID="{FB6EAFBA-7FB4-49EC-9D02-FA908878448A}" presName="node" presStyleLbl="node1" presStyleIdx="0" presStyleCnt="19">
        <dgm:presLayoutVars>
          <dgm:bulletEnabled val="1"/>
        </dgm:presLayoutVars>
      </dgm:prSet>
      <dgm:spPr/>
    </dgm:pt>
    <dgm:pt modelId="{68C96B14-C985-4C5B-88A7-A07441E7D5F9}" type="pres">
      <dgm:prSet presAssocID="{4D9061EB-61D7-43D8-A4CC-3CC515C8E157}" presName="sibTrans" presStyleCnt="0"/>
      <dgm:spPr/>
    </dgm:pt>
    <dgm:pt modelId="{143BDBBA-8995-4F01-8C9C-88C59637BA5B}" type="pres">
      <dgm:prSet presAssocID="{D53EF224-EF58-4152-869C-A6D812FD86F3}" presName="node" presStyleLbl="node1" presStyleIdx="1" presStyleCnt="19">
        <dgm:presLayoutVars>
          <dgm:bulletEnabled val="1"/>
        </dgm:presLayoutVars>
      </dgm:prSet>
      <dgm:spPr/>
    </dgm:pt>
    <dgm:pt modelId="{E8D2A69D-1FB2-46B8-B344-B453F8241E28}" type="pres">
      <dgm:prSet presAssocID="{F93000D9-C7C6-426F-906C-0B454319A04A}" presName="sibTrans" presStyleCnt="0"/>
      <dgm:spPr/>
    </dgm:pt>
    <dgm:pt modelId="{86D57C3B-C7AD-4F9D-9082-FC5B07788146}" type="pres">
      <dgm:prSet presAssocID="{A1B482EB-06A7-44F4-9D9A-5E9E8CA18ED4}" presName="node" presStyleLbl="node1" presStyleIdx="2" presStyleCnt="19">
        <dgm:presLayoutVars>
          <dgm:bulletEnabled val="1"/>
        </dgm:presLayoutVars>
      </dgm:prSet>
      <dgm:spPr/>
    </dgm:pt>
    <dgm:pt modelId="{5B3FAF68-06D3-425E-998A-8AD7F573CD59}" type="pres">
      <dgm:prSet presAssocID="{84990E63-2605-432C-B025-A6B9BAD48F53}" presName="sibTrans" presStyleCnt="0"/>
      <dgm:spPr/>
    </dgm:pt>
    <dgm:pt modelId="{E58A8B70-F0CC-4662-8AA1-83AFD80773A4}" type="pres">
      <dgm:prSet presAssocID="{F7E2BD6B-910A-481E-9728-20DE8D659E6A}" presName="node" presStyleLbl="node1" presStyleIdx="3" presStyleCnt="19">
        <dgm:presLayoutVars>
          <dgm:bulletEnabled val="1"/>
        </dgm:presLayoutVars>
      </dgm:prSet>
      <dgm:spPr/>
    </dgm:pt>
    <dgm:pt modelId="{3CE6F89C-9DAD-43F6-B014-AB07A13FC577}" type="pres">
      <dgm:prSet presAssocID="{298D5B40-6884-44F6-809D-2E7078D13491}" presName="sibTrans" presStyleCnt="0"/>
      <dgm:spPr/>
    </dgm:pt>
    <dgm:pt modelId="{184FAEE3-8833-4D6C-9A50-2F39426ADF86}" type="pres">
      <dgm:prSet presAssocID="{1D34405D-7AA2-4610-9966-98AAE76CDD10}" presName="node" presStyleLbl="node1" presStyleIdx="4" presStyleCnt="19">
        <dgm:presLayoutVars>
          <dgm:bulletEnabled val="1"/>
        </dgm:presLayoutVars>
      </dgm:prSet>
      <dgm:spPr/>
    </dgm:pt>
    <dgm:pt modelId="{5F14EBE0-8505-4A51-A7D7-0BA072DC900F}" type="pres">
      <dgm:prSet presAssocID="{02BAB6EB-DEE4-4AF4-98E0-CA92627D0DB5}" presName="sibTrans" presStyleCnt="0"/>
      <dgm:spPr/>
    </dgm:pt>
    <dgm:pt modelId="{D0233BC1-BE21-48DE-BBC5-7FEA6269D842}" type="pres">
      <dgm:prSet presAssocID="{1874FCAB-DC14-4852-BA9C-106E34AE70C6}" presName="node" presStyleLbl="node1" presStyleIdx="5" presStyleCnt="19">
        <dgm:presLayoutVars>
          <dgm:bulletEnabled val="1"/>
        </dgm:presLayoutVars>
      </dgm:prSet>
      <dgm:spPr/>
    </dgm:pt>
    <dgm:pt modelId="{8CE2341B-2355-482E-918F-81521EFE86BB}" type="pres">
      <dgm:prSet presAssocID="{B334228C-7793-4AB5-BBF9-073F31677DA6}" presName="sibTrans" presStyleCnt="0"/>
      <dgm:spPr/>
    </dgm:pt>
    <dgm:pt modelId="{B47D8C08-C81E-4045-9F1A-89CA5D7A2F76}" type="pres">
      <dgm:prSet presAssocID="{C94852F8-43A7-49BC-9B62-4A53EB7C4AF4}" presName="node" presStyleLbl="node1" presStyleIdx="6" presStyleCnt="19">
        <dgm:presLayoutVars>
          <dgm:bulletEnabled val="1"/>
        </dgm:presLayoutVars>
      </dgm:prSet>
      <dgm:spPr/>
    </dgm:pt>
    <dgm:pt modelId="{4413F9DB-708E-4F71-9AEC-0FA0899EFEEE}" type="pres">
      <dgm:prSet presAssocID="{F62E71B1-65F3-46B2-9C4C-7E1343C0C013}" presName="sibTrans" presStyleCnt="0"/>
      <dgm:spPr/>
    </dgm:pt>
    <dgm:pt modelId="{5E328E6E-5E18-4E55-B601-ADC338658603}" type="pres">
      <dgm:prSet presAssocID="{8065ED79-FF35-4903-9458-A1D5D0A161FE}" presName="node" presStyleLbl="node1" presStyleIdx="7" presStyleCnt="19">
        <dgm:presLayoutVars>
          <dgm:bulletEnabled val="1"/>
        </dgm:presLayoutVars>
      </dgm:prSet>
      <dgm:spPr/>
    </dgm:pt>
    <dgm:pt modelId="{EF33030A-73C9-4707-B9CA-460F1F97B5FD}" type="pres">
      <dgm:prSet presAssocID="{85960200-2721-43FF-9178-4484FA87D6D4}" presName="sibTrans" presStyleCnt="0"/>
      <dgm:spPr/>
    </dgm:pt>
    <dgm:pt modelId="{CF101B68-8FBA-439E-88C2-A04A0AB28A7C}" type="pres">
      <dgm:prSet presAssocID="{BBD57EC3-299F-4D06-94B3-928F9FAE554E}" presName="node" presStyleLbl="node1" presStyleIdx="8" presStyleCnt="19">
        <dgm:presLayoutVars>
          <dgm:bulletEnabled val="1"/>
        </dgm:presLayoutVars>
      </dgm:prSet>
      <dgm:spPr/>
    </dgm:pt>
    <dgm:pt modelId="{9E52EFE8-3ECE-4142-A17A-626F7A6A6142}" type="pres">
      <dgm:prSet presAssocID="{B1AFB92D-4D59-47BE-A327-3A56D7A997BF}" presName="sibTrans" presStyleCnt="0"/>
      <dgm:spPr/>
    </dgm:pt>
    <dgm:pt modelId="{E167D994-C386-4166-B703-31CF51F883BA}" type="pres">
      <dgm:prSet presAssocID="{CB79368B-EB3C-4313-9E4F-056E4B4F314C}" presName="node" presStyleLbl="node1" presStyleIdx="9" presStyleCnt="19">
        <dgm:presLayoutVars>
          <dgm:bulletEnabled val="1"/>
        </dgm:presLayoutVars>
      </dgm:prSet>
      <dgm:spPr/>
    </dgm:pt>
    <dgm:pt modelId="{46369743-C67B-4BE3-A91C-E56B498B58CD}" type="pres">
      <dgm:prSet presAssocID="{1FA3DF3F-9BC8-474E-9EBA-CED202D19A3D}" presName="sibTrans" presStyleCnt="0"/>
      <dgm:spPr/>
    </dgm:pt>
    <dgm:pt modelId="{51F0E8CC-8AD4-4CA3-85D2-EEEDF2F64182}" type="pres">
      <dgm:prSet presAssocID="{68149025-7B8D-4D75-9CAE-1D8DC6D53A51}" presName="node" presStyleLbl="node1" presStyleIdx="10" presStyleCnt="19">
        <dgm:presLayoutVars>
          <dgm:bulletEnabled val="1"/>
        </dgm:presLayoutVars>
      </dgm:prSet>
      <dgm:spPr/>
    </dgm:pt>
    <dgm:pt modelId="{81E71D5D-D45B-4B9E-94F6-8D3707DA827D}" type="pres">
      <dgm:prSet presAssocID="{7640DB20-A552-4B01-B3B7-68DA6C185D21}" presName="sibTrans" presStyleCnt="0"/>
      <dgm:spPr/>
    </dgm:pt>
    <dgm:pt modelId="{F08F110C-2692-4F1F-BA32-66E1E2351ACF}" type="pres">
      <dgm:prSet presAssocID="{54D9E4B0-F306-4661-A4E9-684623E802CA}" presName="node" presStyleLbl="node1" presStyleIdx="11" presStyleCnt="19">
        <dgm:presLayoutVars>
          <dgm:bulletEnabled val="1"/>
        </dgm:presLayoutVars>
      </dgm:prSet>
      <dgm:spPr/>
    </dgm:pt>
    <dgm:pt modelId="{61DCC485-265E-4FD2-A7C5-C590A3C1EFD7}" type="pres">
      <dgm:prSet presAssocID="{610B77EF-0B89-4330-9D9E-94250DD97061}" presName="sibTrans" presStyleCnt="0"/>
      <dgm:spPr/>
    </dgm:pt>
    <dgm:pt modelId="{CC486B70-CDC2-44E1-886D-C52417AAD84F}" type="pres">
      <dgm:prSet presAssocID="{4F194D55-631E-434F-918C-4DA7F53EAECA}" presName="node" presStyleLbl="node1" presStyleIdx="12" presStyleCnt="19">
        <dgm:presLayoutVars>
          <dgm:bulletEnabled val="1"/>
        </dgm:presLayoutVars>
      </dgm:prSet>
      <dgm:spPr/>
    </dgm:pt>
    <dgm:pt modelId="{AF1C48C3-5CC9-4AEB-97B9-FA4DF809ED85}" type="pres">
      <dgm:prSet presAssocID="{35066F25-12F5-478B-8E0C-D0F39A064931}" presName="sibTrans" presStyleCnt="0"/>
      <dgm:spPr/>
    </dgm:pt>
    <dgm:pt modelId="{B317AFFE-36B6-432D-92CA-C8D69FBF5EF4}" type="pres">
      <dgm:prSet presAssocID="{DBC25392-35CA-4111-807C-2203BE072556}" presName="node" presStyleLbl="node1" presStyleIdx="13" presStyleCnt="19">
        <dgm:presLayoutVars>
          <dgm:bulletEnabled val="1"/>
        </dgm:presLayoutVars>
      </dgm:prSet>
      <dgm:spPr/>
    </dgm:pt>
    <dgm:pt modelId="{A127AF20-823F-4589-A1AB-22AA902789AB}" type="pres">
      <dgm:prSet presAssocID="{118BF0E3-5D49-47A5-A885-EB747798F9ED}" presName="sibTrans" presStyleCnt="0"/>
      <dgm:spPr/>
    </dgm:pt>
    <dgm:pt modelId="{4D04FA21-786D-43FB-A475-4F90A7594BF6}" type="pres">
      <dgm:prSet presAssocID="{0F084A07-07CE-4578-82E5-6A8004CCF029}" presName="node" presStyleLbl="node1" presStyleIdx="14" presStyleCnt="19">
        <dgm:presLayoutVars>
          <dgm:bulletEnabled val="1"/>
        </dgm:presLayoutVars>
      </dgm:prSet>
      <dgm:spPr/>
    </dgm:pt>
    <dgm:pt modelId="{6013DD08-7891-4F93-A6DF-86D81D1E3064}" type="pres">
      <dgm:prSet presAssocID="{F68B31FF-B32E-40E1-92E4-320CE1FB7B3D}" presName="sibTrans" presStyleCnt="0"/>
      <dgm:spPr/>
    </dgm:pt>
    <dgm:pt modelId="{AC60D4F2-886E-4653-80E1-06F3AF6022F2}" type="pres">
      <dgm:prSet presAssocID="{ABD4B46F-59E7-4302-B157-1050C84C2282}" presName="node" presStyleLbl="node1" presStyleIdx="15" presStyleCnt="19">
        <dgm:presLayoutVars>
          <dgm:bulletEnabled val="1"/>
        </dgm:presLayoutVars>
      </dgm:prSet>
      <dgm:spPr/>
    </dgm:pt>
    <dgm:pt modelId="{8740C705-D400-4E29-8931-9BB7F343C06B}" type="pres">
      <dgm:prSet presAssocID="{A80D5057-9448-43F1-AFC3-F273CA4624CA}" presName="sibTrans" presStyleCnt="0"/>
      <dgm:spPr/>
    </dgm:pt>
    <dgm:pt modelId="{BA506CFB-5A3D-4FC9-BAED-A73E435283CE}" type="pres">
      <dgm:prSet presAssocID="{C077D7FD-4E00-4029-A7D4-54A1BFB96CAB}" presName="node" presStyleLbl="node1" presStyleIdx="16" presStyleCnt="19">
        <dgm:presLayoutVars>
          <dgm:bulletEnabled val="1"/>
        </dgm:presLayoutVars>
      </dgm:prSet>
      <dgm:spPr/>
    </dgm:pt>
    <dgm:pt modelId="{AAAFAEAE-2DDD-4961-8AAE-9124B336E34F}" type="pres">
      <dgm:prSet presAssocID="{ACA60CA9-0ED3-4201-B874-B92CE919062B}" presName="sibTrans" presStyleCnt="0"/>
      <dgm:spPr/>
    </dgm:pt>
    <dgm:pt modelId="{E457BCBB-B7B7-42D3-ADE5-4EC6CF3D5E4B}" type="pres">
      <dgm:prSet presAssocID="{C850E2D7-D223-41E1-A6D1-5EADD9FF3F5F}" presName="node" presStyleLbl="node1" presStyleIdx="17" presStyleCnt="19">
        <dgm:presLayoutVars>
          <dgm:bulletEnabled val="1"/>
        </dgm:presLayoutVars>
      </dgm:prSet>
      <dgm:spPr/>
    </dgm:pt>
    <dgm:pt modelId="{F0D1E51E-BC24-4A6A-A85A-64D7FF111030}" type="pres">
      <dgm:prSet presAssocID="{263F8706-5C8C-4152-B1DF-26639D309A4D}" presName="sibTrans" presStyleCnt="0"/>
      <dgm:spPr/>
    </dgm:pt>
    <dgm:pt modelId="{D0F7E2A2-8A6C-48B3-A814-5B7209223D98}" type="pres">
      <dgm:prSet presAssocID="{54C590BF-2C72-4F48-866B-96A3C107946A}" presName="node" presStyleLbl="node1" presStyleIdx="18" presStyleCnt="19">
        <dgm:presLayoutVars>
          <dgm:bulletEnabled val="1"/>
        </dgm:presLayoutVars>
      </dgm:prSet>
      <dgm:spPr/>
    </dgm:pt>
  </dgm:ptLst>
  <dgm:cxnLst>
    <dgm:cxn modelId="{A471FD02-BDBD-4E41-964A-CD01B0E3C10A}" srcId="{0D6CF034-0BF2-42EF-9BB9-95596589CBF6}" destId="{BBD57EC3-299F-4D06-94B3-928F9FAE554E}" srcOrd="8" destOrd="0" parTransId="{F7BF4E40-1C62-420F-B97B-CAB23F9F8236}" sibTransId="{B1AFB92D-4D59-47BE-A327-3A56D7A997BF}"/>
    <dgm:cxn modelId="{8D82EC13-00B5-4EBB-8504-8E250BD4CACE}" srcId="{0D6CF034-0BF2-42EF-9BB9-95596589CBF6}" destId="{68149025-7B8D-4D75-9CAE-1D8DC6D53A51}" srcOrd="10" destOrd="0" parTransId="{5B4F769B-0BCE-4681-8147-5C2D954228FD}" sibTransId="{7640DB20-A552-4B01-B3B7-68DA6C185D21}"/>
    <dgm:cxn modelId="{42D86F1D-4621-4DE6-820F-B188F0E9394F}" srcId="{0D6CF034-0BF2-42EF-9BB9-95596589CBF6}" destId="{8065ED79-FF35-4903-9458-A1D5D0A161FE}" srcOrd="7" destOrd="0" parTransId="{04A55977-057F-4B4C-9CEC-0E236E7D805B}" sibTransId="{85960200-2721-43FF-9178-4484FA87D6D4}"/>
    <dgm:cxn modelId="{86EBE323-B2C0-464C-9DCE-5CF837DCC133}" type="presOf" srcId="{68149025-7B8D-4D75-9CAE-1D8DC6D53A51}" destId="{51F0E8CC-8AD4-4CA3-85D2-EEEDF2F64182}" srcOrd="0" destOrd="0" presId="urn:microsoft.com/office/officeart/2005/8/layout/default"/>
    <dgm:cxn modelId="{38EFDE2D-AD90-4134-915D-ABF7DE790158}" srcId="{0D6CF034-0BF2-42EF-9BB9-95596589CBF6}" destId="{CB79368B-EB3C-4313-9E4F-056E4B4F314C}" srcOrd="9" destOrd="0" parTransId="{CFF527EE-2CD4-42F2-9AE1-34B46F8E3ED9}" sibTransId="{1FA3DF3F-9BC8-474E-9EBA-CED202D19A3D}"/>
    <dgm:cxn modelId="{8E10B93C-E40F-4C22-9A2E-E842D9F9B1C3}" srcId="{0D6CF034-0BF2-42EF-9BB9-95596589CBF6}" destId="{C94852F8-43A7-49BC-9B62-4A53EB7C4AF4}" srcOrd="6" destOrd="0" parTransId="{3B101E34-022E-43B5-B289-532A9228430D}" sibTransId="{F62E71B1-65F3-46B2-9C4C-7E1343C0C013}"/>
    <dgm:cxn modelId="{FDB0443D-F284-4A90-B5F4-7B5B21D7C9A5}" type="presOf" srcId="{A1B482EB-06A7-44F4-9D9A-5E9E8CA18ED4}" destId="{86D57C3B-C7AD-4F9D-9082-FC5B07788146}" srcOrd="0" destOrd="0" presId="urn:microsoft.com/office/officeart/2005/8/layout/default"/>
    <dgm:cxn modelId="{3982BE3E-7DAF-455A-9B2C-E83F9FE02601}" type="presOf" srcId="{FB6EAFBA-7FB4-49EC-9D02-FA908878448A}" destId="{60D76C04-C965-4D17-8EC5-1ABD060D0A87}" srcOrd="0" destOrd="0" presId="urn:microsoft.com/office/officeart/2005/8/layout/default"/>
    <dgm:cxn modelId="{84703A61-F376-407D-81AF-33A716BE14DF}" srcId="{0D6CF034-0BF2-42EF-9BB9-95596589CBF6}" destId="{0F084A07-07CE-4578-82E5-6A8004CCF029}" srcOrd="14" destOrd="0" parTransId="{C9367A4A-241F-475D-AAD8-02FAB7E2CFAA}" sibTransId="{F68B31FF-B32E-40E1-92E4-320CE1FB7B3D}"/>
    <dgm:cxn modelId="{86AB6341-1A49-48E8-8882-051C5F076A6E}" type="presOf" srcId="{BBD57EC3-299F-4D06-94B3-928F9FAE554E}" destId="{CF101B68-8FBA-439E-88C2-A04A0AB28A7C}" srcOrd="0" destOrd="0" presId="urn:microsoft.com/office/officeart/2005/8/layout/default"/>
    <dgm:cxn modelId="{8ED4EC61-9B78-49A3-BE8E-A8E8494CCD25}" srcId="{0D6CF034-0BF2-42EF-9BB9-95596589CBF6}" destId="{F7E2BD6B-910A-481E-9728-20DE8D659E6A}" srcOrd="3" destOrd="0" parTransId="{6C36094D-2B4F-4204-A6A3-E3A5923B32A0}" sibTransId="{298D5B40-6884-44F6-809D-2E7078D13491}"/>
    <dgm:cxn modelId="{0E530963-05F3-426A-A99F-10B1EF059CB2}" type="presOf" srcId="{54C590BF-2C72-4F48-866B-96A3C107946A}" destId="{D0F7E2A2-8A6C-48B3-A814-5B7209223D98}" srcOrd="0" destOrd="0" presId="urn:microsoft.com/office/officeart/2005/8/layout/default"/>
    <dgm:cxn modelId="{72D22F43-94DC-4FDC-A7F9-D905BD8934AD}" srcId="{0D6CF034-0BF2-42EF-9BB9-95596589CBF6}" destId="{4F194D55-631E-434F-918C-4DA7F53EAECA}" srcOrd="12" destOrd="0" parTransId="{F95AD8EF-754E-4DBF-965A-89792F1D189B}" sibTransId="{35066F25-12F5-478B-8E0C-D0F39A064931}"/>
    <dgm:cxn modelId="{FBDCC447-648B-4543-9876-C0FB2964358E}" type="presOf" srcId="{D53EF224-EF58-4152-869C-A6D812FD86F3}" destId="{143BDBBA-8995-4F01-8C9C-88C59637BA5B}" srcOrd="0" destOrd="0" presId="urn:microsoft.com/office/officeart/2005/8/layout/default"/>
    <dgm:cxn modelId="{FD3B7C68-FBC4-45D6-8031-89168D1B378C}" type="presOf" srcId="{54D9E4B0-F306-4661-A4E9-684623E802CA}" destId="{F08F110C-2692-4F1F-BA32-66E1E2351ACF}" srcOrd="0" destOrd="0" presId="urn:microsoft.com/office/officeart/2005/8/layout/default"/>
    <dgm:cxn modelId="{59282A6D-B7EE-4FBA-954D-C6A537181FF3}" type="presOf" srcId="{0D6CF034-0BF2-42EF-9BB9-95596589CBF6}" destId="{E1F1F102-3B04-4F8C-84D8-7F6CC4E4C7B4}" srcOrd="0" destOrd="0" presId="urn:microsoft.com/office/officeart/2005/8/layout/default"/>
    <dgm:cxn modelId="{20971D4E-930E-4040-AA01-E09459642728}" srcId="{0D6CF034-0BF2-42EF-9BB9-95596589CBF6}" destId="{54C590BF-2C72-4F48-866B-96A3C107946A}" srcOrd="18" destOrd="0" parTransId="{0792820C-5F54-4F90-93E1-FE9C2D986B1E}" sibTransId="{9FCDC61B-3EF7-4EFF-9486-2432D2057EA9}"/>
    <dgm:cxn modelId="{0039544F-B206-4CAD-A099-30C6DBE9D65A}" type="presOf" srcId="{C077D7FD-4E00-4029-A7D4-54A1BFB96CAB}" destId="{BA506CFB-5A3D-4FC9-BAED-A73E435283CE}" srcOrd="0" destOrd="0" presId="urn:microsoft.com/office/officeart/2005/8/layout/default"/>
    <dgm:cxn modelId="{B693977A-83AA-4283-B239-8B3E08BB5252}" type="presOf" srcId="{8065ED79-FF35-4903-9458-A1D5D0A161FE}" destId="{5E328E6E-5E18-4E55-B601-ADC338658603}" srcOrd="0" destOrd="0" presId="urn:microsoft.com/office/officeart/2005/8/layout/default"/>
    <dgm:cxn modelId="{24588C7D-511D-4D7C-B8D1-649D38961A4B}" type="presOf" srcId="{C850E2D7-D223-41E1-A6D1-5EADD9FF3F5F}" destId="{E457BCBB-B7B7-42D3-ADE5-4EC6CF3D5E4B}" srcOrd="0" destOrd="0" presId="urn:microsoft.com/office/officeart/2005/8/layout/default"/>
    <dgm:cxn modelId="{D0C7EC7D-84BF-4D5D-9379-5E7D37E5395E}" srcId="{0D6CF034-0BF2-42EF-9BB9-95596589CBF6}" destId="{1874FCAB-DC14-4852-BA9C-106E34AE70C6}" srcOrd="5" destOrd="0" parTransId="{5A62B8A5-7B1B-4F79-8731-E79562D1272D}" sibTransId="{B334228C-7793-4AB5-BBF9-073F31677DA6}"/>
    <dgm:cxn modelId="{C7A62189-5867-4DDD-BECF-AE26D23DFB66}" srcId="{0D6CF034-0BF2-42EF-9BB9-95596589CBF6}" destId="{DBC25392-35CA-4111-807C-2203BE072556}" srcOrd="13" destOrd="0" parTransId="{631012CE-0F07-45C7-9FE8-0DB0CEB39783}" sibTransId="{118BF0E3-5D49-47A5-A885-EB747798F9ED}"/>
    <dgm:cxn modelId="{3F2DC88D-7BD5-4110-8BA6-9114ADC90AD3}" type="presOf" srcId="{1D34405D-7AA2-4610-9966-98AAE76CDD10}" destId="{184FAEE3-8833-4D6C-9A50-2F39426ADF86}" srcOrd="0" destOrd="0" presId="urn:microsoft.com/office/officeart/2005/8/layout/default"/>
    <dgm:cxn modelId="{82FB658E-C79E-491C-9DDD-28675686174A}" srcId="{0D6CF034-0BF2-42EF-9BB9-95596589CBF6}" destId="{54D9E4B0-F306-4661-A4E9-684623E802CA}" srcOrd="11" destOrd="0" parTransId="{CD04EF32-2BA9-4DAB-9B1B-8C65B2F14518}" sibTransId="{610B77EF-0B89-4330-9D9E-94250DD97061}"/>
    <dgm:cxn modelId="{5F4BBD91-E190-45C2-9BB7-9F1372334594}" srcId="{0D6CF034-0BF2-42EF-9BB9-95596589CBF6}" destId="{1D34405D-7AA2-4610-9966-98AAE76CDD10}" srcOrd="4" destOrd="0" parTransId="{8AA3E65A-E89E-44D3-BC42-230147F34D67}" sibTransId="{02BAB6EB-DEE4-4AF4-98E0-CA92627D0DB5}"/>
    <dgm:cxn modelId="{5A4C2892-971A-47EC-A6F2-D08DEA270022}" type="presOf" srcId="{C94852F8-43A7-49BC-9B62-4A53EB7C4AF4}" destId="{B47D8C08-C81E-4045-9F1A-89CA5D7A2F76}" srcOrd="0" destOrd="0" presId="urn:microsoft.com/office/officeart/2005/8/layout/default"/>
    <dgm:cxn modelId="{81769293-BB90-4CE2-91FC-7393E01FDB0B}" type="presOf" srcId="{ABD4B46F-59E7-4302-B157-1050C84C2282}" destId="{AC60D4F2-886E-4653-80E1-06F3AF6022F2}" srcOrd="0" destOrd="0" presId="urn:microsoft.com/office/officeart/2005/8/layout/default"/>
    <dgm:cxn modelId="{10695694-BF7F-4205-AF3C-81CD3382DA6C}" srcId="{0D6CF034-0BF2-42EF-9BB9-95596589CBF6}" destId="{D53EF224-EF58-4152-869C-A6D812FD86F3}" srcOrd="1" destOrd="0" parTransId="{A879E878-8197-4985-9A96-C034BDBC5253}" sibTransId="{F93000D9-C7C6-426F-906C-0B454319A04A}"/>
    <dgm:cxn modelId="{B0E71D95-D908-476D-990C-CCB48F4797ED}" type="presOf" srcId="{0F084A07-07CE-4578-82E5-6A8004CCF029}" destId="{4D04FA21-786D-43FB-A475-4F90A7594BF6}" srcOrd="0" destOrd="0" presId="urn:microsoft.com/office/officeart/2005/8/layout/default"/>
    <dgm:cxn modelId="{DA82CE9C-A50F-4668-A367-1FBC3773CF3E}" type="presOf" srcId="{1874FCAB-DC14-4852-BA9C-106E34AE70C6}" destId="{D0233BC1-BE21-48DE-BBC5-7FEA6269D842}" srcOrd="0" destOrd="0" presId="urn:microsoft.com/office/officeart/2005/8/layout/default"/>
    <dgm:cxn modelId="{BC7F779E-DBA8-4FBF-A6BD-52B65A22A6C6}" type="presOf" srcId="{4F194D55-631E-434F-918C-4DA7F53EAECA}" destId="{CC486B70-CDC2-44E1-886D-C52417AAD84F}" srcOrd="0" destOrd="0" presId="urn:microsoft.com/office/officeart/2005/8/layout/default"/>
    <dgm:cxn modelId="{6251A3B6-0105-4EEC-84D3-4D93897AD5C3}" type="presOf" srcId="{CB79368B-EB3C-4313-9E4F-056E4B4F314C}" destId="{E167D994-C386-4166-B703-31CF51F883BA}" srcOrd="0" destOrd="0" presId="urn:microsoft.com/office/officeart/2005/8/layout/default"/>
    <dgm:cxn modelId="{67296AC9-F7DF-41ED-A7DC-30AA6AB3620C}" type="presOf" srcId="{DBC25392-35CA-4111-807C-2203BE072556}" destId="{B317AFFE-36B6-432D-92CA-C8D69FBF5EF4}" srcOrd="0" destOrd="0" presId="urn:microsoft.com/office/officeart/2005/8/layout/default"/>
    <dgm:cxn modelId="{A65F17CF-DC0E-4D79-8508-C60961BBEBA5}" type="presOf" srcId="{F7E2BD6B-910A-481E-9728-20DE8D659E6A}" destId="{E58A8B70-F0CC-4662-8AA1-83AFD80773A4}" srcOrd="0" destOrd="0" presId="urn:microsoft.com/office/officeart/2005/8/layout/default"/>
    <dgm:cxn modelId="{EB7CEBE1-5123-4F20-98C7-E878B5B8C006}" srcId="{0D6CF034-0BF2-42EF-9BB9-95596589CBF6}" destId="{A1B482EB-06A7-44F4-9D9A-5E9E8CA18ED4}" srcOrd="2" destOrd="0" parTransId="{DA0BAD59-9A19-42F7-969A-46C03F6A9CA3}" sibTransId="{84990E63-2605-432C-B025-A6B9BAD48F53}"/>
    <dgm:cxn modelId="{0A42A4E9-B0DB-4579-9C17-4594DBD4E821}" srcId="{0D6CF034-0BF2-42EF-9BB9-95596589CBF6}" destId="{C850E2D7-D223-41E1-A6D1-5EADD9FF3F5F}" srcOrd="17" destOrd="0" parTransId="{280BA877-F977-46BB-B548-D770AC4508CC}" sibTransId="{263F8706-5C8C-4152-B1DF-26639D309A4D}"/>
    <dgm:cxn modelId="{643523EE-4230-4D4C-8CA1-08D2F1863E2C}" srcId="{0D6CF034-0BF2-42EF-9BB9-95596589CBF6}" destId="{ABD4B46F-59E7-4302-B157-1050C84C2282}" srcOrd="15" destOrd="0" parTransId="{479D45CE-BE78-42DE-BA93-B2F941B8E90C}" sibTransId="{A80D5057-9448-43F1-AFC3-F273CA4624CA}"/>
    <dgm:cxn modelId="{7B69EDFD-1285-4936-8988-D714492A8094}" srcId="{0D6CF034-0BF2-42EF-9BB9-95596589CBF6}" destId="{FB6EAFBA-7FB4-49EC-9D02-FA908878448A}" srcOrd="0" destOrd="0" parTransId="{350FB67E-1521-4EBD-90FB-173CA2D9EC32}" sibTransId="{4D9061EB-61D7-43D8-A4CC-3CC515C8E157}"/>
    <dgm:cxn modelId="{E2DAE3FF-9248-40B7-8234-2E01F337CA41}" srcId="{0D6CF034-0BF2-42EF-9BB9-95596589CBF6}" destId="{C077D7FD-4E00-4029-A7D4-54A1BFB96CAB}" srcOrd="16" destOrd="0" parTransId="{5960F17D-95F6-4B72-95C3-4EF75935C2D9}" sibTransId="{ACA60CA9-0ED3-4201-B874-B92CE919062B}"/>
    <dgm:cxn modelId="{861C74E1-E82F-43B4-BB16-CB6940D2510B}" type="presParOf" srcId="{E1F1F102-3B04-4F8C-84D8-7F6CC4E4C7B4}" destId="{60D76C04-C965-4D17-8EC5-1ABD060D0A87}" srcOrd="0" destOrd="0" presId="urn:microsoft.com/office/officeart/2005/8/layout/default"/>
    <dgm:cxn modelId="{6212C150-899D-46C0-BEB7-2920780AA3C0}" type="presParOf" srcId="{E1F1F102-3B04-4F8C-84D8-7F6CC4E4C7B4}" destId="{68C96B14-C985-4C5B-88A7-A07441E7D5F9}" srcOrd="1" destOrd="0" presId="urn:microsoft.com/office/officeart/2005/8/layout/default"/>
    <dgm:cxn modelId="{5FC404D3-51F5-41A3-B022-A86DB5CC866E}" type="presParOf" srcId="{E1F1F102-3B04-4F8C-84D8-7F6CC4E4C7B4}" destId="{143BDBBA-8995-4F01-8C9C-88C59637BA5B}" srcOrd="2" destOrd="0" presId="urn:microsoft.com/office/officeart/2005/8/layout/default"/>
    <dgm:cxn modelId="{62DD30C6-2595-4017-A909-2F7EA9A5892C}" type="presParOf" srcId="{E1F1F102-3B04-4F8C-84D8-7F6CC4E4C7B4}" destId="{E8D2A69D-1FB2-46B8-B344-B453F8241E28}" srcOrd="3" destOrd="0" presId="urn:microsoft.com/office/officeart/2005/8/layout/default"/>
    <dgm:cxn modelId="{973A9D48-70DB-4600-8595-2B8D7E875441}" type="presParOf" srcId="{E1F1F102-3B04-4F8C-84D8-7F6CC4E4C7B4}" destId="{86D57C3B-C7AD-4F9D-9082-FC5B07788146}" srcOrd="4" destOrd="0" presId="urn:microsoft.com/office/officeart/2005/8/layout/default"/>
    <dgm:cxn modelId="{4FE7A2DB-F6CC-4D4C-9612-739D53EB6142}" type="presParOf" srcId="{E1F1F102-3B04-4F8C-84D8-7F6CC4E4C7B4}" destId="{5B3FAF68-06D3-425E-998A-8AD7F573CD59}" srcOrd="5" destOrd="0" presId="urn:microsoft.com/office/officeart/2005/8/layout/default"/>
    <dgm:cxn modelId="{43C2A75D-8B7E-4FA2-A367-D2267A364CBC}" type="presParOf" srcId="{E1F1F102-3B04-4F8C-84D8-7F6CC4E4C7B4}" destId="{E58A8B70-F0CC-4662-8AA1-83AFD80773A4}" srcOrd="6" destOrd="0" presId="urn:microsoft.com/office/officeart/2005/8/layout/default"/>
    <dgm:cxn modelId="{995F4B47-129E-4A07-9988-11700D21F90D}" type="presParOf" srcId="{E1F1F102-3B04-4F8C-84D8-7F6CC4E4C7B4}" destId="{3CE6F89C-9DAD-43F6-B014-AB07A13FC577}" srcOrd="7" destOrd="0" presId="urn:microsoft.com/office/officeart/2005/8/layout/default"/>
    <dgm:cxn modelId="{4D0CA112-A349-48D2-BA69-DF785591FE1F}" type="presParOf" srcId="{E1F1F102-3B04-4F8C-84D8-7F6CC4E4C7B4}" destId="{184FAEE3-8833-4D6C-9A50-2F39426ADF86}" srcOrd="8" destOrd="0" presId="urn:microsoft.com/office/officeart/2005/8/layout/default"/>
    <dgm:cxn modelId="{FEDFC5B4-C2C5-4B9C-B1CA-354B7B211E58}" type="presParOf" srcId="{E1F1F102-3B04-4F8C-84D8-7F6CC4E4C7B4}" destId="{5F14EBE0-8505-4A51-A7D7-0BA072DC900F}" srcOrd="9" destOrd="0" presId="urn:microsoft.com/office/officeart/2005/8/layout/default"/>
    <dgm:cxn modelId="{E136575A-47C3-4B65-A6FF-B02EC5E62294}" type="presParOf" srcId="{E1F1F102-3B04-4F8C-84D8-7F6CC4E4C7B4}" destId="{D0233BC1-BE21-48DE-BBC5-7FEA6269D842}" srcOrd="10" destOrd="0" presId="urn:microsoft.com/office/officeart/2005/8/layout/default"/>
    <dgm:cxn modelId="{34B38D8D-E8BC-44E7-AC76-01CF2293CB54}" type="presParOf" srcId="{E1F1F102-3B04-4F8C-84D8-7F6CC4E4C7B4}" destId="{8CE2341B-2355-482E-918F-81521EFE86BB}" srcOrd="11" destOrd="0" presId="urn:microsoft.com/office/officeart/2005/8/layout/default"/>
    <dgm:cxn modelId="{A2601372-7B8A-4A5B-A778-9D7E30A62731}" type="presParOf" srcId="{E1F1F102-3B04-4F8C-84D8-7F6CC4E4C7B4}" destId="{B47D8C08-C81E-4045-9F1A-89CA5D7A2F76}" srcOrd="12" destOrd="0" presId="urn:microsoft.com/office/officeart/2005/8/layout/default"/>
    <dgm:cxn modelId="{60CECD16-3AFB-42B7-9849-0F1ADB68BD47}" type="presParOf" srcId="{E1F1F102-3B04-4F8C-84D8-7F6CC4E4C7B4}" destId="{4413F9DB-708E-4F71-9AEC-0FA0899EFEEE}" srcOrd="13" destOrd="0" presId="urn:microsoft.com/office/officeart/2005/8/layout/default"/>
    <dgm:cxn modelId="{1887C384-09B0-4E6D-99D8-E676537CD8D1}" type="presParOf" srcId="{E1F1F102-3B04-4F8C-84D8-7F6CC4E4C7B4}" destId="{5E328E6E-5E18-4E55-B601-ADC338658603}" srcOrd="14" destOrd="0" presId="urn:microsoft.com/office/officeart/2005/8/layout/default"/>
    <dgm:cxn modelId="{530CAB9B-B21C-442C-A55D-9B969277291C}" type="presParOf" srcId="{E1F1F102-3B04-4F8C-84D8-7F6CC4E4C7B4}" destId="{EF33030A-73C9-4707-B9CA-460F1F97B5FD}" srcOrd="15" destOrd="0" presId="urn:microsoft.com/office/officeart/2005/8/layout/default"/>
    <dgm:cxn modelId="{7EA3DCB2-8667-4145-8F8A-DB85B4879320}" type="presParOf" srcId="{E1F1F102-3B04-4F8C-84D8-7F6CC4E4C7B4}" destId="{CF101B68-8FBA-439E-88C2-A04A0AB28A7C}" srcOrd="16" destOrd="0" presId="urn:microsoft.com/office/officeart/2005/8/layout/default"/>
    <dgm:cxn modelId="{F63C8531-67A8-4608-9C7A-E213FA96CC74}" type="presParOf" srcId="{E1F1F102-3B04-4F8C-84D8-7F6CC4E4C7B4}" destId="{9E52EFE8-3ECE-4142-A17A-626F7A6A6142}" srcOrd="17" destOrd="0" presId="urn:microsoft.com/office/officeart/2005/8/layout/default"/>
    <dgm:cxn modelId="{25986648-E4C3-453F-B8F0-005CA0A860A9}" type="presParOf" srcId="{E1F1F102-3B04-4F8C-84D8-7F6CC4E4C7B4}" destId="{E167D994-C386-4166-B703-31CF51F883BA}" srcOrd="18" destOrd="0" presId="urn:microsoft.com/office/officeart/2005/8/layout/default"/>
    <dgm:cxn modelId="{12BDF839-D960-46F8-9601-04839D4A04D3}" type="presParOf" srcId="{E1F1F102-3B04-4F8C-84D8-7F6CC4E4C7B4}" destId="{46369743-C67B-4BE3-A91C-E56B498B58CD}" srcOrd="19" destOrd="0" presId="urn:microsoft.com/office/officeart/2005/8/layout/default"/>
    <dgm:cxn modelId="{0DFAE08A-32B2-4412-B13B-2F14BF2EE28D}" type="presParOf" srcId="{E1F1F102-3B04-4F8C-84D8-7F6CC4E4C7B4}" destId="{51F0E8CC-8AD4-4CA3-85D2-EEEDF2F64182}" srcOrd="20" destOrd="0" presId="urn:microsoft.com/office/officeart/2005/8/layout/default"/>
    <dgm:cxn modelId="{7CFB7A0C-A8E0-4C5B-8FEE-63674191E53F}" type="presParOf" srcId="{E1F1F102-3B04-4F8C-84D8-7F6CC4E4C7B4}" destId="{81E71D5D-D45B-4B9E-94F6-8D3707DA827D}" srcOrd="21" destOrd="0" presId="urn:microsoft.com/office/officeart/2005/8/layout/default"/>
    <dgm:cxn modelId="{621D00FA-4D78-43DD-ACB0-5569922F50FC}" type="presParOf" srcId="{E1F1F102-3B04-4F8C-84D8-7F6CC4E4C7B4}" destId="{F08F110C-2692-4F1F-BA32-66E1E2351ACF}" srcOrd="22" destOrd="0" presId="urn:microsoft.com/office/officeart/2005/8/layout/default"/>
    <dgm:cxn modelId="{1D3CC841-B004-401B-9764-8FB9536836FE}" type="presParOf" srcId="{E1F1F102-3B04-4F8C-84D8-7F6CC4E4C7B4}" destId="{61DCC485-265E-4FD2-A7C5-C590A3C1EFD7}" srcOrd="23" destOrd="0" presId="urn:microsoft.com/office/officeart/2005/8/layout/default"/>
    <dgm:cxn modelId="{576108E3-39BD-41EC-877B-42D1B9D9D6C6}" type="presParOf" srcId="{E1F1F102-3B04-4F8C-84D8-7F6CC4E4C7B4}" destId="{CC486B70-CDC2-44E1-886D-C52417AAD84F}" srcOrd="24" destOrd="0" presId="urn:microsoft.com/office/officeart/2005/8/layout/default"/>
    <dgm:cxn modelId="{E3C76098-3228-4ED7-992C-1D5CAF1DCA98}" type="presParOf" srcId="{E1F1F102-3B04-4F8C-84D8-7F6CC4E4C7B4}" destId="{AF1C48C3-5CC9-4AEB-97B9-FA4DF809ED85}" srcOrd="25" destOrd="0" presId="urn:microsoft.com/office/officeart/2005/8/layout/default"/>
    <dgm:cxn modelId="{23967266-A4FE-4F5F-8779-EB077176A1E5}" type="presParOf" srcId="{E1F1F102-3B04-4F8C-84D8-7F6CC4E4C7B4}" destId="{B317AFFE-36B6-432D-92CA-C8D69FBF5EF4}" srcOrd="26" destOrd="0" presId="urn:microsoft.com/office/officeart/2005/8/layout/default"/>
    <dgm:cxn modelId="{98899DBB-57A0-42A8-9734-E95B8B8F18B5}" type="presParOf" srcId="{E1F1F102-3B04-4F8C-84D8-7F6CC4E4C7B4}" destId="{A127AF20-823F-4589-A1AB-22AA902789AB}" srcOrd="27" destOrd="0" presId="urn:microsoft.com/office/officeart/2005/8/layout/default"/>
    <dgm:cxn modelId="{7D60EF97-0721-4285-8329-75E6259AF26B}" type="presParOf" srcId="{E1F1F102-3B04-4F8C-84D8-7F6CC4E4C7B4}" destId="{4D04FA21-786D-43FB-A475-4F90A7594BF6}" srcOrd="28" destOrd="0" presId="urn:microsoft.com/office/officeart/2005/8/layout/default"/>
    <dgm:cxn modelId="{50199AFF-BD4A-428E-B2E3-5C1037E6D8C2}" type="presParOf" srcId="{E1F1F102-3B04-4F8C-84D8-7F6CC4E4C7B4}" destId="{6013DD08-7891-4F93-A6DF-86D81D1E3064}" srcOrd="29" destOrd="0" presId="urn:microsoft.com/office/officeart/2005/8/layout/default"/>
    <dgm:cxn modelId="{70D502AA-5B5D-4EA0-8B97-5068EC586ABC}" type="presParOf" srcId="{E1F1F102-3B04-4F8C-84D8-7F6CC4E4C7B4}" destId="{AC60D4F2-886E-4653-80E1-06F3AF6022F2}" srcOrd="30" destOrd="0" presId="urn:microsoft.com/office/officeart/2005/8/layout/default"/>
    <dgm:cxn modelId="{F6D19242-FABC-4EB3-A86F-DC669363D8FC}" type="presParOf" srcId="{E1F1F102-3B04-4F8C-84D8-7F6CC4E4C7B4}" destId="{8740C705-D400-4E29-8931-9BB7F343C06B}" srcOrd="31" destOrd="0" presId="urn:microsoft.com/office/officeart/2005/8/layout/default"/>
    <dgm:cxn modelId="{576476F4-D465-42D6-9F02-61CF7D8AD890}" type="presParOf" srcId="{E1F1F102-3B04-4F8C-84D8-7F6CC4E4C7B4}" destId="{BA506CFB-5A3D-4FC9-BAED-A73E435283CE}" srcOrd="32" destOrd="0" presId="urn:microsoft.com/office/officeart/2005/8/layout/default"/>
    <dgm:cxn modelId="{083CE0EF-E987-421C-AF21-2948C623C0E6}" type="presParOf" srcId="{E1F1F102-3B04-4F8C-84D8-7F6CC4E4C7B4}" destId="{AAAFAEAE-2DDD-4961-8AAE-9124B336E34F}" srcOrd="33" destOrd="0" presId="urn:microsoft.com/office/officeart/2005/8/layout/default"/>
    <dgm:cxn modelId="{713C224A-BA50-4E5B-AAA8-0F1884CD0C72}" type="presParOf" srcId="{E1F1F102-3B04-4F8C-84D8-7F6CC4E4C7B4}" destId="{E457BCBB-B7B7-42D3-ADE5-4EC6CF3D5E4B}" srcOrd="34" destOrd="0" presId="urn:microsoft.com/office/officeart/2005/8/layout/default"/>
    <dgm:cxn modelId="{9456D327-4611-43E0-BCD4-50CF991E44B2}" type="presParOf" srcId="{E1F1F102-3B04-4F8C-84D8-7F6CC4E4C7B4}" destId="{F0D1E51E-BC24-4A6A-A85A-64D7FF111030}" srcOrd="35" destOrd="0" presId="urn:microsoft.com/office/officeart/2005/8/layout/default"/>
    <dgm:cxn modelId="{64DDE27C-F658-47F0-B144-F9387F52F67A}" type="presParOf" srcId="{E1F1F102-3B04-4F8C-84D8-7F6CC4E4C7B4}" destId="{D0F7E2A2-8A6C-48B3-A814-5B7209223D98}"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E95E4-C38E-44D0-8B14-0A15629C928E}">
      <dsp:nvSpPr>
        <dsp:cNvPr id="0" name=""/>
        <dsp:cNvSpPr/>
      </dsp:nvSpPr>
      <dsp:spPr>
        <a:xfrm>
          <a:off x="0" y="294501"/>
          <a:ext cx="4038600" cy="6177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National Survivors Union - </a:t>
          </a:r>
          <a:r>
            <a:rPr lang="en-US" sz="1600" kern="1200" dirty="0">
              <a:hlinkClick xmlns:r="http://schemas.openxmlformats.org/officeDocument/2006/relationships" r:id="rId1"/>
            </a:rPr>
            <a:t>https://www.nationalsurvivorsunion.com/</a:t>
          </a:r>
          <a:endParaRPr lang="en-US" sz="1600" kern="1200" dirty="0"/>
        </a:p>
      </dsp:txBody>
      <dsp:txXfrm>
        <a:off x="30157" y="324658"/>
        <a:ext cx="3978286" cy="557446"/>
      </dsp:txXfrm>
    </dsp:sp>
    <dsp:sp modelId="{8C1F586D-3C2F-46EE-99B0-FC0C2495F0F1}">
      <dsp:nvSpPr>
        <dsp:cNvPr id="0" name=""/>
        <dsp:cNvSpPr/>
      </dsp:nvSpPr>
      <dsp:spPr>
        <a:xfrm>
          <a:off x="0" y="958341"/>
          <a:ext cx="4038600" cy="6177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International Network of People who Use Drugs - </a:t>
          </a:r>
          <a:r>
            <a:rPr lang="en-US" sz="1600" kern="1200">
              <a:hlinkClick xmlns:r="http://schemas.openxmlformats.org/officeDocument/2006/relationships" r:id="rId2"/>
            </a:rPr>
            <a:t>https://inpud.net/</a:t>
          </a:r>
          <a:endParaRPr lang="en-US" sz="1600" kern="1200"/>
        </a:p>
      </dsp:txBody>
      <dsp:txXfrm>
        <a:off x="30157" y="988498"/>
        <a:ext cx="3978286" cy="557446"/>
      </dsp:txXfrm>
    </dsp:sp>
    <dsp:sp modelId="{5EA86E06-CB89-4E8F-A32A-5EFA5377BC97}">
      <dsp:nvSpPr>
        <dsp:cNvPr id="0" name=""/>
        <dsp:cNvSpPr/>
      </dsp:nvSpPr>
      <dsp:spPr>
        <a:xfrm>
          <a:off x="0" y="1622181"/>
          <a:ext cx="4038600" cy="6177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National Harm Reduction Coalition - </a:t>
          </a:r>
          <a:r>
            <a:rPr lang="en-US" sz="1600" kern="1200">
              <a:hlinkClick xmlns:r="http://schemas.openxmlformats.org/officeDocument/2006/relationships" r:id="rId3"/>
            </a:rPr>
            <a:t>https://harmreduction.org/</a:t>
          </a:r>
          <a:endParaRPr lang="en-US" sz="1600" kern="1200"/>
        </a:p>
      </dsp:txBody>
      <dsp:txXfrm>
        <a:off x="30157" y="1652338"/>
        <a:ext cx="3978286" cy="557446"/>
      </dsp:txXfrm>
    </dsp:sp>
    <dsp:sp modelId="{4AC7E7BB-1A2D-4947-984D-6801A0BD4B0B}">
      <dsp:nvSpPr>
        <dsp:cNvPr id="0" name=""/>
        <dsp:cNvSpPr/>
      </dsp:nvSpPr>
      <dsp:spPr>
        <a:xfrm>
          <a:off x="0" y="2286021"/>
          <a:ext cx="4038600" cy="6177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Drug Policy Alliance - </a:t>
          </a:r>
          <a:r>
            <a:rPr lang="en-US" sz="1600" kern="1200">
              <a:hlinkClick xmlns:r="http://schemas.openxmlformats.org/officeDocument/2006/relationships" r:id="rId4"/>
            </a:rPr>
            <a:t>https://drugpolicy.org/</a:t>
          </a:r>
          <a:endParaRPr lang="en-US" sz="1600" kern="1200"/>
        </a:p>
      </dsp:txBody>
      <dsp:txXfrm>
        <a:off x="30157" y="2316178"/>
        <a:ext cx="3978286" cy="557446"/>
      </dsp:txXfrm>
    </dsp:sp>
    <dsp:sp modelId="{904B4A86-1083-4D3D-966C-4A17ED2931B9}">
      <dsp:nvSpPr>
        <dsp:cNvPr id="0" name=""/>
        <dsp:cNvSpPr/>
      </dsp:nvSpPr>
      <dsp:spPr>
        <a:xfrm>
          <a:off x="0" y="2949861"/>
          <a:ext cx="4038600" cy="6177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Never Use Alone - </a:t>
          </a:r>
          <a:r>
            <a:rPr lang="en-US" sz="1600" kern="1200">
              <a:hlinkClick xmlns:r="http://schemas.openxmlformats.org/officeDocument/2006/relationships" r:id="rId5"/>
            </a:rPr>
            <a:t>https://neverusealone.com/</a:t>
          </a:r>
          <a:endParaRPr lang="en-US" sz="1600" kern="1200"/>
        </a:p>
      </dsp:txBody>
      <dsp:txXfrm>
        <a:off x="30157" y="2980018"/>
        <a:ext cx="3978286" cy="557446"/>
      </dsp:txXfrm>
    </dsp:sp>
    <dsp:sp modelId="{FD0DC7A8-5134-4566-9F15-51A20735C076}">
      <dsp:nvSpPr>
        <dsp:cNvPr id="0" name=""/>
        <dsp:cNvSpPr/>
      </dsp:nvSpPr>
      <dsp:spPr>
        <a:xfrm>
          <a:off x="0" y="3613701"/>
          <a:ext cx="4038600" cy="6177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Next Distro - </a:t>
          </a:r>
          <a:r>
            <a:rPr lang="en-US" sz="1600" kern="1200">
              <a:hlinkClick xmlns:r="http://schemas.openxmlformats.org/officeDocument/2006/relationships" r:id="rId6"/>
            </a:rPr>
            <a:t>https://nextdistro.org/</a:t>
          </a:r>
          <a:endParaRPr lang="en-US" sz="1600" kern="1200"/>
        </a:p>
      </dsp:txBody>
      <dsp:txXfrm>
        <a:off x="30157" y="3643858"/>
        <a:ext cx="3978286" cy="55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6547B-FD8D-4DF5-8D0B-11161FF89BBA}">
      <dsp:nvSpPr>
        <dsp:cNvPr id="0" name=""/>
        <dsp:cNvSpPr/>
      </dsp:nvSpPr>
      <dsp:spPr>
        <a:xfrm>
          <a:off x="641291" y="952"/>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Sterile supply programs (SSPs)</a:t>
          </a:r>
        </a:p>
      </dsp:txBody>
      <dsp:txXfrm>
        <a:off x="641291" y="952"/>
        <a:ext cx="1525971" cy="915583"/>
      </dsp:txXfrm>
    </dsp:sp>
    <dsp:sp modelId="{85D4FE04-C265-44FE-AD95-24FF33A96449}">
      <dsp:nvSpPr>
        <dsp:cNvPr id="0" name=""/>
        <dsp:cNvSpPr/>
      </dsp:nvSpPr>
      <dsp:spPr>
        <a:xfrm>
          <a:off x="2319860" y="952"/>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Distribution and training for naloxone overdose rescue kits</a:t>
          </a:r>
        </a:p>
      </dsp:txBody>
      <dsp:txXfrm>
        <a:off x="2319860" y="952"/>
        <a:ext cx="1525971" cy="915583"/>
      </dsp:txXfrm>
    </dsp:sp>
    <dsp:sp modelId="{48420828-F4BB-4CCF-9141-80B2B5A4F455}">
      <dsp:nvSpPr>
        <dsp:cNvPr id="0" name=""/>
        <dsp:cNvSpPr/>
      </dsp:nvSpPr>
      <dsp:spPr>
        <a:xfrm>
          <a:off x="3998429" y="952"/>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Safer use – don’t use alone, avoidance of IV use, using a test dose, drug checking</a:t>
          </a:r>
        </a:p>
      </dsp:txBody>
      <dsp:txXfrm>
        <a:off x="3998429" y="952"/>
        <a:ext cx="1525971" cy="915583"/>
      </dsp:txXfrm>
    </dsp:sp>
    <dsp:sp modelId="{200C817C-3052-43AD-95E0-950885FAB762}">
      <dsp:nvSpPr>
        <dsp:cNvPr id="0" name=""/>
        <dsp:cNvSpPr/>
      </dsp:nvSpPr>
      <dsp:spPr>
        <a:xfrm>
          <a:off x="5676998" y="952"/>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Overdose Prevention Centers (OPCs)</a:t>
          </a:r>
        </a:p>
      </dsp:txBody>
      <dsp:txXfrm>
        <a:off x="5676998" y="952"/>
        <a:ext cx="1525971" cy="915583"/>
      </dsp:txXfrm>
    </dsp:sp>
    <dsp:sp modelId="{55F78D70-6DE9-4709-A18D-445B7EA0F715}">
      <dsp:nvSpPr>
        <dsp:cNvPr id="0" name=""/>
        <dsp:cNvSpPr/>
      </dsp:nvSpPr>
      <dsp:spPr>
        <a:xfrm>
          <a:off x="7355567" y="952"/>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Low Barrier Medication for Opioid Use Disorder (MOUD) and Alcohol Use Disorder (MAUD)</a:t>
          </a:r>
        </a:p>
      </dsp:txBody>
      <dsp:txXfrm>
        <a:off x="7355567" y="952"/>
        <a:ext cx="1525971" cy="915583"/>
      </dsp:txXfrm>
    </dsp:sp>
    <dsp:sp modelId="{2726BF71-3E6B-44B1-8056-440D90EA510B}">
      <dsp:nvSpPr>
        <dsp:cNvPr id="0" name=""/>
        <dsp:cNvSpPr/>
      </dsp:nvSpPr>
      <dsp:spPr>
        <a:xfrm>
          <a:off x="9034136" y="952"/>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Involving peers and PWUD in your program development and implementation</a:t>
          </a:r>
        </a:p>
      </dsp:txBody>
      <dsp:txXfrm>
        <a:off x="9034136" y="952"/>
        <a:ext cx="1525971" cy="915583"/>
      </dsp:txXfrm>
    </dsp:sp>
    <dsp:sp modelId="{D8F7A0B9-9BC2-4C06-A071-520FB33C384D}">
      <dsp:nvSpPr>
        <dsp:cNvPr id="0" name=""/>
        <dsp:cNvSpPr/>
      </dsp:nvSpPr>
      <dsp:spPr>
        <a:xfrm>
          <a:off x="641291" y="106913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Community outreach - Open houses, neighborhood clean up campaigns, mobile treatment units</a:t>
          </a:r>
        </a:p>
      </dsp:txBody>
      <dsp:txXfrm>
        <a:off x="641291" y="1069133"/>
        <a:ext cx="1525971" cy="915583"/>
      </dsp:txXfrm>
    </dsp:sp>
    <dsp:sp modelId="{8EC8EBCA-463D-4D26-8B31-D47812C113C0}">
      <dsp:nvSpPr>
        <dsp:cNvPr id="0" name=""/>
        <dsp:cNvSpPr/>
      </dsp:nvSpPr>
      <dsp:spPr>
        <a:xfrm>
          <a:off x="2319860" y="106913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STI, HCV, HBV, and HIV testing, counselling, and treatment</a:t>
          </a:r>
        </a:p>
      </dsp:txBody>
      <dsp:txXfrm>
        <a:off x="2319860" y="1069133"/>
        <a:ext cx="1525971" cy="915583"/>
      </dsp:txXfrm>
    </dsp:sp>
    <dsp:sp modelId="{88E39976-EE3C-42AB-B64B-1CD82DD47413}">
      <dsp:nvSpPr>
        <dsp:cNvPr id="0" name=""/>
        <dsp:cNvSpPr/>
      </dsp:nvSpPr>
      <dsp:spPr>
        <a:xfrm>
          <a:off x="3998429" y="106913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PREP</a:t>
          </a:r>
        </a:p>
      </dsp:txBody>
      <dsp:txXfrm>
        <a:off x="3998429" y="1069133"/>
        <a:ext cx="1525971" cy="915583"/>
      </dsp:txXfrm>
    </dsp:sp>
    <dsp:sp modelId="{F5D6388B-1FCB-4136-AEB3-D57B0A42BB07}">
      <dsp:nvSpPr>
        <dsp:cNvPr id="0" name=""/>
        <dsp:cNvSpPr/>
      </dsp:nvSpPr>
      <dsp:spPr>
        <a:xfrm>
          <a:off x="5676998" y="106913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Wound care</a:t>
          </a:r>
        </a:p>
      </dsp:txBody>
      <dsp:txXfrm>
        <a:off x="5676998" y="1069133"/>
        <a:ext cx="1525971" cy="915583"/>
      </dsp:txXfrm>
    </dsp:sp>
    <dsp:sp modelId="{F61F1362-C9BF-41AF-B7A2-312E605E7883}">
      <dsp:nvSpPr>
        <dsp:cNvPr id="0" name=""/>
        <dsp:cNvSpPr/>
      </dsp:nvSpPr>
      <dsp:spPr>
        <a:xfrm>
          <a:off x="7355567" y="106913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Vaccinations – HAV, HBV, influenza, CV19</a:t>
          </a:r>
        </a:p>
      </dsp:txBody>
      <dsp:txXfrm>
        <a:off x="7355567" y="1069133"/>
        <a:ext cx="1525971" cy="915583"/>
      </dsp:txXfrm>
    </dsp:sp>
    <dsp:sp modelId="{54587303-0CDB-405A-B1A0-D739CDC91B71}">
      <dsp:nvSpPr>
        <dsp:cNvPr id="0" name=""/>
        <dsp:cNvSpPr/>
      </dsp:nvSpPr>
      <dsp:spPr>
        <a:xfrm>
          <a:off x="9034136" y="106913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Screening and treatment of TB</a:t>
          </a:r>
        </a:p>
      </dsp:txBody>
      <dsp:txXfrm>
        <a:off x="9034136" y="1069133"/>
        <a:ext cx="1525971" cy="915583"/>
      </dsp:txXfrm>
    </dsp:sp>
    <dsp:sp modelId="{08B51F62-DFDD-4E9B-8852-19A442C96836}">
      <dsp:nvSpPr>
        <dsp:cNvPr id="0" name=""/>
        <dsp:cNvSpPr/>
      </dsp:nvSpPr>
      <dsp:spPr>
        <a:xfrm>
          <a:off x="641291" y="213731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Smoking cessation medication and counseling</a:t>
          </a:r>
        </a:p>
      </dsp:txBody>
      <dsp:txXfrm>
        <a:off x="641291" y="2137313"/>
        <a:ext cx="1525971" cy="915583"/>
      </dsp:txXfrm>
    </dsp:sp>
    <dsp:sp modelId="{2851CFD6-2A9D-4A2D-A653-6FA7AF716BE0}">
      <dsp:nvSpPr>
        <dsp:cNvPr id="0" name=""/>
        <dsp:cNvSpPr/>
      </dsp:nvSpPr>
      <dsp:spPr>
        <a:xfrm>
          <a:off x="2319860" y="213731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Lifestyle counseling – diet, exercise, sleep hygiene, mindfulness/meditation, etc.</a:t>
          </a:r>
        </a:p>
      </dsp:txBody>
      <dsp:txXfrm>
        <a:off x="2319860" y="2137313"/>
        <a:ext cx="1525971" cy="915583"/>
      </dsp:txXfrm>
    </dsp:sp>
    <dsp:sp modelId="{891378EE-9628-4B5D-ABE8-63A5E3CE54CF}">
      <dsp:nvSpPr>
        <dsp:cNvPr id="0" name=""/>
        <dsp:cNvSpPr/>
      </dsp:nvSpPr>
      <dsp:spPr>
        <a:xfrm>
          <a:off x="3998429" y="213731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Dental care</a:t>
          </a:r>
        </a:p>
      </dsp:txBody>
      <dsp:txXfrm>
        <a:off x="3998429" y="2137313"/>
        <a:ext cx="1525971" cy="915583"/>
      </dsp:txXfrm>
    </dsp:sp>
    <dsp:sp modelId="{67CEE113-E273-4260-9C2C-B0E2C311F9E8}">
      <dsp:nvSpPr>
        <dsp:cNvPr id="0" name=""/>
        <dsp:cNvSpPr/>
      </dsp:nvSpPr>
      <dsp:spPr>
        <a:xfrm>
          <a:off x="5676998" y="213731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Psychiatric co-management</a:t>
          </a:r>
        </a:p>
      </dsp:txBody>
      <dsp:txXfrm>
        <a:off x="5676998" y="2137313"/>
        <a:ext cx="1525971" cy="915583"/>
      </dsp:txXfrm>
    </dsp:sp>
    <dsp:sp modelId="{694AA1B7-2461-4900-8BF9-DC3F7FA7ED9C}">
      <dsp:nvSpPr>
        <dsp:cNvPr id="0" name=""/>
        <dsp:cNvSpPr/>
      </dsp:nvSpPr>
      <dsp:spPr>
        <a:xfrm>
          <a:off x="7355567" y="213731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Becoming skilled in understanding and using Motivational Interviewing principles and techniques</a:t>
          </a:r>
        </a:p>
      </dsp:txBody>
      <dsp:txXfrm>
        <a:off x="7355567" y="2137313"/>
        <a:ext cx="1525971" cy="915583"/>
      </dsp:txXfrm>
    </dsp:sp>
    <dsp:sp modelId="{A471AD01-86C8-428C-A997-6C3B66E2821B}">
      <dsp:nvSpPr>
        <dsp:cNvPr id="0" name=""/>
        <dsp:cNvSpPr/>
      </dsp:nvSpPr>
      <dsp:spPr>
        <a:xfrm>
          <a:off x="9034136" y="213731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Facilitating transportation, housing, employment</a:t>
          </a:r>
        </a:p>
      </dsp:txBody>
      <dsp:txXfrm>
        <a:off x="9034136" y="2137313"/>
        <a:ext cx="1525971" cy="915583"/>
      </dsp:txXfrm>
    </dsp:sp>
    <dsp:sp modelId="{98B6EEA9-0DFA-48B1-B8E8-E60E0FDD2948}">
      <dsp:nvSpPr>
        <dsp:cNvPr id="0" name=""/>
        <dsp:cNvSpPr/>
      </dsp:nvSpPr>
      <dsp:spPr>
        <a:xfrm>
          <a:off x="1480575" y="320549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Facilitating insurance coverage</a:t>
          </a:r>
        </a:p>
      </dsp:txBody>
      <dsp:txXfrm>
        <a:off x="1480575" y="3205493"/>
        <a:ext cx="1525971" cy="915583"/>
      </dsp:txXfrm>
    </dsp:sp>
    <dsp:sp modelId="{3003D07B-4B15-486C-B633-CDC9FF5E53C7}">
      <dsp:nvSpPr>
        <dsp:cNvPr id="0" name=""/>
        <dsp:cNvSpPr/>
      </dsp:nvSpPr>
      <dsp:spPr>
        <a:xfrm>
          <a:off x="3159144" y="320549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Screening for depression/anxiety</a:t>
          </a:r>
        </a:p>
      </dsp:txBody>
      <dsp:txXfrm>
        <a:off x="3159144" y="3205493"/>
        <a:ext cx="1525971" cy="915583"/>
      </dsp:txXfrm>
    </dsp:sp>
    <dsp:sp modelId="{2379E399-CDBA-44C4-8CB5-1A22C5256F86}">
      <dsp:nvSpPr>
        <dsp:cNvPr id="0" name=""/>
        <dsp:cNvSpPr/>
      </dsp:nvSpPr>
      <dsp:spPr>
        <a:xfrm>
          <a:off x="4837714" y="320549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Trauma Informed Care</a:t>
          </a:r>
        </a:p>
      </dsp:txBody>
      <dsp:txXfrm>
        <a:off x="4837714" y="3205493"/>
        <a:ext cx="1525971" cy="915583"/>
      </dsp:txXfrm>
    </dsp:sp>
    <dsp:sp modelId="{5EFA98D9-18FF-4097-9C93-974CC063800A}">
      <dsp:nvSpPr>
        <dsp:cNvPr id="0" name=""/>
        <dsp:cNvSpPr/>
      </dsp:nvSpPr>
      <dsp:spPr>
        <a:xfrm>
          <a:off x="6516283" y="320549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Not using UDS results punitively</a:t>
          </a:r>
        </a:p>
      </dsp:txBody>
      <dsp:txXfrm>
        <a:off x="6516283" y="3205493"/>
        <a:ext cx="1525971" cy="915583"/>
      </dsp:txXfrm>
    </dsp:sp>
    <dsp:sp modelId="{04188C7E-02CE-4491-AED6-8395722E0229}">
      <dsp:nvSpPr>
        <dsp:cNvPr id="0" name=""/>
        <dsp:cNvSpPr/>
      </dsp:nvSpPr>
      <dsp:spPr>
        <a:xfrm>
          <a:off x="8194852" y="3205493"/>
          <a:ext cx="1525971" cy="91558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Addiction Medicine Consult services</a:t>
          </a:r>
        </a:p>
      </dsp:txBody>
      <dsp:txXfrm>
        <a:off x="8194852" y="3205493"/>
        <a:ext cx="1525971" cy="915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76C04-C965-4D17-8EC5-1ABD060D0A87}">
      <dsp:nvSpPr>
        <dsp:cNvPr id="0" name=""/>
        <dsp:cNvSpPr/>
      </dsp:nvSpPr>
      <dsp:spPr>
        <a:xfrm>
          <a:off x="641291" y="952"/>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Trauma informed, culturally sensitive, accessible, comprehensive, flexible, shared decision making, anti-stigma</a:t>
          </a:r>
        </a:p>
      </dsp:txBody>
      <dsp:txXfrm>
        <a:off x="641291" y="952"/>
        <a:ext cx="1525971" cy="915583"/>
      </dsp:txXfrm>
    </dsp:sp>
    <dsp:sp modelId="{143BDBBA-8995-4F01-8C9C-88C59637BA5B}">
      <dsp:nvSpPr>
        <dsp:cNvPr id="0" name=""/>
        <dsp:cNvSpPr/>
      </dsp:nvSpPr>
      <dsp:spPr>
        <a:xfrm>
          <a:off x="2319860" y="952"/>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SSP, naloxone, peer support, CM</a:t>
          </a:r>
        </a:p>
      </dsp:txBody>
      <dsp:txXfrm>
        <a:off x="2319860" y="952"/>
        <a:ext cx="1525971" cy="915583"/>
      </dsp:txXfrm>
    </dsp:sp>
    <dsp:sp modelId="{86D57C3B-C7AD-4F9D-9082-FC5B07788146}">
      <dsp:nvSpPr>
        <dsp:cNvPr id="0" name=""/>
        <dsp:cNvSpPr/>
      </dsp:nvSpPr>
      <dsp:spPr>
        <a:xfrm>
          <a:off x="3998429" y="952"/>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Same day/walk in/extended hours/telehealth</a:t>
          </a:r>
        </a:p>
      </dsp:txBody>
      <dsp:txXfrm>
        <a:off x="3998429" y="952"/>
        <a:ext cx="1525971" cy="915583"/>
      </dsp:txXfrm>
    </dsp:sp>
    <dsp:sp modelId="{E58A8B70-F0CC-4662-8AA1-83AFD80773A4}">
      <dsp:nvSpPr>
        <dsp:cNvPr id="0" name=""/>
        <dsp:cNvSpPr/>
      </dsp:nvSpPr>
      <dsp:spPr>
        <a:xfrm>
          <a:off x="5676998" y="952"/>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Medication at first visit</a:t>
          </a:r>
        </a:p>
      </dsp:txBody>
      <dsp:txXfrm>
        <a:off x="5676998" y="952"/>
        <a:ext cx="1525971" cy="915583"/>
      </dsp:txXfrm>
    </dsp:sp>
    <dsp:sp modelId="{184FAEE3-8833-4D6C-9A50-2F39426ADF86}">
      <dsp:nvSpPr>
        <dsp:cNvPr id="0" name=""/>
        <dsp:cNvSpPr/>
      </dsp:nvSpPr>
      <dsp:spPr>
        <a:xfrm>
          <a:off x="7355567" y="952"/>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No engagement conditions</a:t>
          </a:r>
        </a:p>
      </dsp:txBody>
      <dsp:txXfrm>
        <a:off x="7355567" y="952"/>
        <a:ext cx="1525971" cy="915583"/>
      </dsp:txXfrm>
    </dsp:sp>
    <dsp:sp modelId="{D0233BC1-BE21-48DE-BBC5-7FEA6269D842}">
      <dsp:nvSpPr>
        <dsp:cNvPr id="0" name=""/>
        <dsp:cNvSpPr/>
      </dsp:nvSpPr>
      <dsp:spPr>
        <a:xfrm>
          <a:off x="9034136" y="952"/>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Multiple treatment options</a:t>
          </a:r>
        </a:p>
      </dsp:txBody>
      <dsp:txXfrm>
        <a:off x="9034136" y="952"/>
        <a:ext cx="1525971" cy="915583"/>
      </dsp:txXfrm>
    </dsp:sp>
    <dsp:sp modelId="{B47D8C08-C81E-4045-9F1A-89CA5D7A2F76}">
      <dsp:nvSpPr>
        <dsp:cNvPr id="0" name=""/>
        <dsp:cNvSpPr/>
      </dsp:nvSpPr>
      <dsp:spPr>
        <a:xfrm>
          <a:off x="641291" y="106913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Home initiation</a:t>
          </a:r>
        </a:p>
      </dsp:txBody>
      <dsp:txXfrm>
        <a:off x="641291" y="1069133"/>
        <a:ext cx="1525971" cy="915583"/>
      </dsp:txXfrm>
    </dsp:sp>
    <dsp:sp modelId="{5E328E6E-5E18-4E55-B601-ADC338658603}">
      <dsp:nvSpPr>
        <dsp:cNvPr id="0" name=""/>
        <dsp:cNvSpPr/>
      </dsp:nvSpPr>
      <dsp:spPr>
        <a:xfrm>
          <a:off x="2319860" y="106913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Individualized dosing</a:t>
          </a:r>
        </a:p>
      </dsp:txBody>
      <dsp:txXfrm>
        <a:off x="2319860" y="1069133"/>
        <a:ext cx="1525971" cy="915583"/>
      </dsp:txXfrm>
    </dsp:sp>
    <dsp:sp modelId="{CF101B68-8FBA-439E-88C2-A04A0AB28A7C}">
      <dsp:nvSpPr>
        <dsp:cNvPr id="0" name=""/>
        <dsp:cNvSpPr/>
      </dsp:nvSpPr>
      <dsp:spPr>
        <a:xfrm>
          <a:off x="3998429" y="106913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Counseling offered but not required</a:t>
          </a:r>
        </a:p>
      </dsp:txBody>
      <dsp:txXfrm>
        <a:off x="3998429" y="1069133"/>
        <a:ext cx="1525971" cy="915583"/>
      </dsp:txXfrm>
    </dsp:sp>
    <dsp:sp modelId="{E167D994-C386-4166-B703-31CF51F883BA}">
      <dsp:nvSpPr>
        <dsp:cNvPr id="0" name=""/>
        <dsp:cNvSpPr/>
      </dsp:nvSpPr>
      <dsp:spPr>
        <a:xfrm>
          <a:off x="5676998" y="106913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Visit frequency based on clinical need/stability</a:t>
          </a:r>
        </a:p>
      </dsp:txBody>
      <dsp:txXfrm>
        <a:off x="5676998" y="1069133"/>
        <a:ext cx="1525971" cy="915583"/>
      </dsp:txXfrm>
    </dsp:sp>
    <dsp:sp modelId="{51F0E8CC-8AD4-4CA3-85D2-EEEDF2F64182}">
      <dsp:nvSpPr>
        <dsp:cNvPr id="0" name=""/>
        <dsp:cNvSpPr/>
      </dsp:nvSpPr>
      <dsp:spPr>
        <a:xfrm>
          <a:off x="7355567" y="106913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Ongoing substance use is not a reason for discharge</a:t>
          </a:r>
        </a:p>
      </dsp:txBody>
      <dsp:txXfrm>
        <a:off x="7355567" y="1069133"/>
        <a:ext cx="1525971" cy="915583"/>
      </dsp:txXfrm>
    </dsp:sp>
    <dsp:sp modelId="{F08F110C-2692-4F1F-BA32-66E1E2351ACF}">
      <dsp:nvSpPr>
        <dsp:cNvPr id="0" name=""/>
        <dsp:cNvSpPr/>
      </dsp:nvSpPr>
      <dsp:spPr>
        <a:xfrm>
          <a:off x="9034136" y="106913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Attempts to manage difficult/challenging behaviors</a:t>
          </a:r>
        </a:p>
      </dsp:txBody>
      <dsp:txXfrm>
        <a:off x="9034136" y="1069133"/>
        <a:ext cx="1525971" cy="915583"/>
      </dsp:txXfrm>
    </dsp:sp>
    <dsp:sp modelId="{CC486B70-CDC2-44E1-886D-C52417AAD84F}">
      <dsp:nvSpPr>
        <dsp:cNvPr id="0" name=""/>
        <dsp:cNvSpPr/>
      </dsp:nvSpPr>
      <dsp:spPr>
        <a:xfrm>
          <a:off x="641291" y="213731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Do not require stopping other meds – BZs, AAPs, stimulants</a:t>
          </a:r>
        </a:p>
      </dsp:txBody>
      <dsp:txXfrm>
        <a:off x="641291" y="2137313"/>
        <a:ext cx="1525971" cy="915583"/>
      </dsp:txXfrm>
    </dsp:sp>
    <dsp:sp modelId="{B317AFFE-36B6-432D-92CA-C8D69FBF5EF4}">
      <dsp:nvSpPr>
        <dsp:cNvPr id="0" name=""/>
        <dsp:cNvSpPr/>
      </dsp:nvSpPr>
      <dsp:spPr>
        <a:xfrm>
          <a:off x="2319860" y="213731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Acceptance of patient goals</a:t>
          </a:r>
        </a:p>
      </dsp:txBody>
      <dsp:txXfrm>
        <a:off x="2319860" y="2137313"/>
        <a:ext cx="1525971" cy="915583"/>
      </dsp:txXfrm>
    </dsp:sp>
    <dsp:sp modelId="{4D04FA21-786D-43FB-A475-4F90A7594BF6}">
      <dsp:nvSpPr>
        <dsp:cNvPr id="0" name=""/>
        <dsp:cNvSpPr/>
      </dsp:nvSpPr>
      <dsp:spPr>
        <a:xfrm>
          <a:off x="3998429" y="213731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Peer outreach</a:t>
          </a:r>
        </a:p>
      </dsp:txBody>
      <dsp:txXfrm>
        <a:off x="3998429" y="2137313"/>
        <a:ext cx="1525971" cy="915583"/>
      </dsp:txXfrm>
    </dsp:sp>
    <dsp:sp modelId="{AC60D4F2-886E-4653-80E1-06F3AF6022F2}">
      <dsp:nvSpPr>
        <dsp:cNvPr id="0" name=""/>
        <dsp:cNvSpPr/>
      </dsp:nvSpPr>
      <dsp:spPr>
        <a:xfrm>
          <a:off x="5676998" y="213731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Family involvement per patient’s preferences</a:t>
          </a:r>
        </a:p>
      </dsp:txBody>
      <dsp:txXfrm>
        <a:off x="5676998" y="2137313"/>
        <a:ext cx="1525971" cy="915583"/>
      </dsp:txXfrm>
    </dsp:sp>
    <dsp:sp modelId="{BA506CFB-5A3D-4FC9-BAED-A73E435283CE}">
      <dsp:nvSpPr>
        <dsp:cNvPr id="0" name=""/>
        <dsp:cNvSpPr/>
      </dsp:nvSpPr>
      <dsp:spPr>
        <a:xfrm>
          <a:off x="7355567" y="213731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Collaborative with other social services/referral services/warm handoffs</a:t>
          </a:r>
        </a:p>
      </dsp:txBody>
      <dsp:txXfrm>
        <a:off x="7355567" y="2137313"/>
        <a:ext cx="1525971" cy="915583"/>
      </dsp:txXfrm>
    </dsp:sp>
    <dsp:sp modelId="{E457BCBB-B7B7-42D3-ADE5-4EC6CF3D5E4B}">
      <dsp:nvSpPr>
        <dsp:cNvPr id="0" name=""/>
        <dsp:cNvSpPr/>
      </dsp:nvSpPr>
      <dsp:spPr>
        <a:xfrm>
          <a:off x="9034136" y="213731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Involve PWUD</a:t>
          </a:r>
        </a:p>
      </dsp:txBody>
      <dsp:txXfrm>
        <a:off x="9034136" y="2137313"/>
        <a:ext cx="1525971" cy="915583"/>
      </dsp:txXfrm>
    </dsp:sp>
    <dsp:sp modelId="{D0F7E2A2-8A6C-48B3-A814-5B7209223D98}">
      <dsp:nvSpPr>
        <dsp:cNvPr id="0" name=""/>
        <dsp:cNvSpPr/>
      </dsp:nvSpPr>
      <dsp:spPr>
        <a:xfrm>
          <a:off x="4837714" y="3205493"/>
          <a:ext cx="1525971" cy="915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Lab testing not a basis for discharge – patients may opt out of lab testing – not used punitively</a:t>
          </a:r>
        </a:p>
      </dsp:txBody>
      <dsp:txXfrm>
        <a:off x="4837714" y="3205493"/>
        <a:ext cx="1525971" cy="9155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E577F3-A4A9-ECA9-5FB9-F7EBFEA154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0D9BCA-C208-1E8D-E5A6-89AE39E54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8BCB23-B447-A04B-83CB-4FF71C3907DB}" type="datetimeFigureOut">
              <a:rPr lang="en-US" smtClean="0"/>
              <a:t>6/2/2025</a:t>
            </a:fld>
            <a:endParaRPr lang="en-US"/>
          </a:p>
        </p:txBody>
      </p:sp>
      <p:sp>
        <p:nvSpPr>
          <p:cNvPr id="4" name="Footer Placeholder 3">
            <a:extLst>
              <a:ext uri="{FF2B5EF4-FFF2-40B4-BE49-F238E27FC236}">
                <a16:creationId xmlns:a16="http://schemas.microsoft.com/office/drawing/2014/main" id="{6C89F745-3515-502B-94A9-BE3009F805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6E7E53-8B03-1A40-EC19-E3CAF8831C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FDDB63-5425-EF4B-81E6-39CE87ED3827}" type="slidenum">
              <a:rPr lang="en-US" smtClean="0"/>
              <a:t>‹#›</a:t>
            </a:fld>
            <a:endParaRPr lang="en-US"/>
          </a:p>
        </p:txBody>
      </p:sp>
    </p:spTree>
    <p:extLst>
      <p:ext uri="{BB962C8B-B14F-4D97-AF65-F5344CB8AC3E}">
        <p14:creationId xmlns:p14="http://schemas.microsoft.com/office/powerpoint/2010/main" val="4205701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DE236-0C09-9247-B29F-40A21F837469}"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0BBA2-B60D-BB4B-80FF-EECD0BE62906}" type="slidenum">
              <a:rPr lang="en-US" smtClean="0"/>
              <a:t>‹#›</a:t>
            </a:fld>
            <a:endParaRPr lang="en-US"/>
          </a:p>
        </p:txBody>
      </p:sp>
    </p:spTree>
    <p:extLst>
      <p:ext uri="{BB962C8B-B14F-4D97-AF65-F5344CB8AC3E}">
        <p14:creationId xmlns:p14="http://schemas.microsoft.com/office/powerpoint/2010/main" val="213363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6.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8E2E96-E872-A8CC-F14B-8860EDAB0E6F}"/>
              </a:ext>
            </a:extLst>
          </p:cNvPr>
          <p:cNvSpPr/>
          <p:nvPr userDrawn="1"/>
        </p:nvSpPr>
        <p:spPr>
          <a:xfrm>
            <a:off x="3675016" y="-13322"/>
            <a:ext cx="8516984" cy="6871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872A35-BE34-D520-FF77-7D4E2E57A585}"/>
              </a:ext>
            </a:extLst>
          </p:cNvPr>
          <p:cNvSpPr>
            <a:spLocks noGrp="1"/>
          </p:cNvSpPr>
          <p:nvPr>
            <p:ph type="ctrTitle" hasCustomPrompt="1"/>
          </p:nvPr>
        </p:nvSpPr>
        <p:spPr>
          <a:xfrm>
            <a:off x="4210594" y="2598269"/>
            <a:ext cx="7445828" cy="830731"/>
          </a:xfrm>
        </p:spPr>
        <p:txBody>
          <a:bodyPr lIns="0" tIns="0" rIns="0" bIns="0" anchor="t" anchorCtr="0">
            <a:noAutofit/>
          </a:bodyPr>
          <a:lstStyle>
            <a:lvl1pPr algn="ctr">
              <a:defRPr sz="4000">
                <a:solidFill>
                  <a:schemeClr val="bg1"/>
                </a:solidFill>
              </a:defRPr>
            </a:lvl1pPr>
          </a:lstStyle>
          <a:p>
            <a:r>
              <a:rPr lang="en-US" dirty="0"/>
              <a:t>Click to edit Master title page</a:t>
            </a:r>
          </a:p>
        </p:txBody>
      </p:sp>
      <p:sp>
        <p:nvSpPr>
          <p:cNvPr id="3" name="Subtitle 2">
            <a:extLst>
              <a:ext uri="{FF2B5EF4-FFF2-40B4-BE49-F238E27FC236}">
                <a16:creationId xmlns:a16="http://schemas.microsoft.com/office/drawing/2014/main" id="{8E6ABA83-6A80-EB9E-2FE1-1CB5E2E3F0F9}"/>
              </a:ext>
            </a:extLst>
          </p:cNvPr>
          <p:cNvSpPr>
            <a:spLocks noGrp="1"/>
          </p:cNvSpPr>
          <p:nvPr>
            <p:ph type="subTitle" idx="1"/>
          </p:nvPr>
        </p:nvSpPr>
        <p:spPr>
          <a:xfrm>
            <a:off x="4210594" y="3735815"/>
            <a:ext cx="7445829" cy="1401024"/>
          </a:xfrm>
        </p:spPr>
        <p:txBody>
          <a:bodyPr lIns="0" tIns="0" rIns="0" bIns="0"/>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6" name="Straight Connector 15">
            <a:extLst>
              <a:ext uri="{FF2B5EF4-FFF2-40B4-BE49-F238E27FC236}">
                <a16:creationId xmlns:a16="http://schemas.microsoft.com/office/drawing/2014/main" id="{BF032CE0-1F1F-3BDE-AE08-3C412DE92733}"/>
              </a:ext>
            </a:extLst>
          </p:cNvPr>
          <p:cNvCxnSpPr/>
          <p:nvPr userDrawn="1"/>
        </p:nvCxnSpPr>
        <p:spPr>
          <a:xfrm>
            <a:off x="3675016" y="-13322"/>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74991A0-06C8-4B6F-C733-75111CB970F0}"/>
              </a:ext>
            </a:extLst>
          </p:cNvPr>
          <p:cNvGrpSpPr/>
          <p:nvPr userDrawn="1"/>
        </p:nvGrpSpPr>
        <p:grpSpPr>
          <a:xfrm>
            <a:off x="5930862" y="220718"/>
            <a:ext cx="4005291" cy="1807258"/>
            <a:chOff x="6096000" y="582802"/>
            <a:chExt cx="2751163" cy="1241373"/>
          </a:xfrm>
        </p:grpSpPr>
        <p:cxnSp>
          <p:nvCxnSpPr>
            <p:cNvPr id="4" name="Straight Connector 3">
              <a:extLst>
                <a:ext uri="{FF2B5EF4-FFF2-40B4-BE49-F238E27FC236}">
                  <a16:creationId xmlns:a16="http://schemas.microsoft.com/office/drawing/2014/main" id="{0C30C019-6616-055E-D71B-E166E4C5485D}"/>
                </a:ext>
              </a:extLst>
            </p:cNvPr>
            <p:cNvCxnSpPr>
              <a:cxnSpLocks/>
            </p:cNvCxnSpPr>
            <p:nvPr userDrawn="1"/>
          </p:nvCxnSpPr>
          <p:spPr>
            <a:xfrm>
              <a:off x="7979113" y="836753"/>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descr="A white letter in a circle&#10;&#10;AI-generated content may be incorrect.">
              <a:extLst>
                <a:ext uri="{FF2B5EF4-FFF2-40B4-BE49-F238E27FC236}">
                  <a16:creationId xmlns:a16="http://schemas.microsoft.com/office/drawing/2014/main" id="{A5FDFCD9-9885-955C-C0A4-4AD40F4B60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9846" y="932193"/>
              <a:ext cx="437317" cy="742527"/>
            </a:xfrm>
            <a:prstGeom prst="rect">
              <a:avLst/>
            </a:prstGeom>
          </p:spPr>
        </p:pic>
        <p:pic>
          <p:nvPicPr>
            <p:cNvPr id="6" name="Picture 5" descr="A logo for a medical service&#10;&#10;AI-generated content may be incorrect.">
              <a:extLst>
                <a:ext uri="{FF2B5EF4-FFF2-40B4-BE49-F238E27FC236}">
                  <a16:creationId xmlns:a16="http://schemas.microsoft.com/office/drawing/2014/main" id="{4F0AF14A-E25C-19F8-F359-544BDAED3C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582802"/>
              <a:ext cx="1504587" cy="1241373"/>
            </a:xfrm>
            <a:prstGeom prst="rect">
              <a:avLst/>
            </a:prstGeom>
          </p:spPr>
        </p:pic>
      </p:grpSp>
      <p:pic>
        <p:nvPicPr>
          <p:cNvPr id="11" name="Picture 10">
            <a:extLst>
              <a:ext uri="{FF2B5EF4-FFF2-40B4-BE49-F238E27FC236}">
                <a16:creationId xmlns:a16="http://schemas.microsoft.com/office/drawing/2014/main" id="{BF8E3D44-3449-DB7A-EB59-7DE1DA16C52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3675015" cy="6844678"/>
          </a:xfrm>
          <a:prstGeom prst="rect">
            <a:avLst/>
          </a:prstGeom>
        </p:spPr>
      </p:pic>
    </p:spTree>
    <p:extLst>
      <p:ext uri="{BB962C8B-B14F-4D97-AF65-F5344CB8AC3E}">
        <p14:creationId xmlns:p14="http://schemas.microsoft.com/office/powerpoint/2010/main" val="45755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B73E-2C90-6DC0-9E87-411D179BC5D2}"/>
              </a:ext>
            </a:extLst>
          </p:cNvPr>
          <p:cNvSpPr>
            <a:spLocks noGrp="1"/>
          </p:cNvSpPr>
          <p:nvPr>
            <p:ph type="title"/>
          </p:nvPr>
        </p:nvSpPr>
        <p:spPr>
          <a:xfrm>
            <a:off x="400051" y="276890"/>
            <a:ext cx="11356006" cy="892344"/>
          </a:xfrm>
        </p:spPr>
        <p:txBody>
          <a:bodyPr lIns="0" tIns="0" rIns="0" bIns="0" anchor="t" anchorCtr="0">
            <a:normAutofit/>
          </a:bodyPr>
          <a:lstStyle>
            <a:lvl1pPr algn="ctr">
              <a:defRPr sz="4000">
                <a:solidFill>
                  <a:schemeClr val="accent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58705920-0290-833A-9AB4-946FCFDB316F}"/>
              </a:ext>
            </a:extLst>
          </p:cNvPr>
          <p:cNvSpPr>
            <a:spLocks noGrp="1"/>
          </p:cNvSpPr>
          <p:nvPr>
            <p:ph type="body" sz="quarter" idx="3"/>
          </p:nvPr>
        </p:nvSpPr>
        <p:spPr>
          <a:xfrm>
            <a:off x="400051" y="1259528"/>
            <a:ext cx="11356006" cy="530037"/>
          </a:xfrm>
        </p:spPr>
        <p:txBody>
          <a:bodyPr lIns="0" tIns="0" rIns="0" bIns="0" anchor="t" anchorCtr="0"/>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4">
            <a:extLst>
              <a:ext uri="{FF2B5EF4-FFF2-40B4-BE49-F238E27FC236}">
                <a16:creationId xmlns:a16="http://schemas.microsoft.com/office/drawing/2014/main" id="{1EE94F63-440E-F5AD-53CC-DDCA1E6B154E}"/>
              </a:ext>
            </a:extLst>
          </p:cNvPr>
          <p:cNvSpPr>
            <a:spLocks noGrp="1"/>
          </p:cNvSpPr>
          <p:nvPr>
            <p:ph type="body" sz="quarter" idx="10"/>
          </p:nvPr>
        </p:nvSpPr>
        <p:spPr>
          <a:xfrm>
            <a:off x="1361007" y="1899300"/>
            <a:ext cx="2481265" cy="3416165"/>
          </a:xfrm>
        </p:spPr>
        <p:txBody>
          <a:bodyPr anchor="t" anchorCtr="0">
            <a:normAutofit/>
          </a:bodyPr>
          <a:lstStyle>
            <a:lvl1pPr marL="0" indent="0" algn="l">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Text Placeholder 4">
            <a:extLst>
              <a:ext uri="{FF2B5EF4-FFF2-40B4-BE49-F238E27FC236}">
                <a16:creationId xmlns:a16="http://schemas.microsoft.com/office/drawing/2014/main" id="{911E1DAD-9867-7302-7515-1C27C300594D}"/>
              </a:ext>
            </a:extLst>
          </p:cNvPr>
          <p:cNvSpPr>
            <a:spLocks noGrp="1"/>
          </p:cNvSpPr>
          <p:nvPr>
            <p:ph type="body" sz="quarter" idx="11"/>
          </p:nvPr>
        </p:nvSpPr>
        <p:spPr>
          <a:xfrm>
            <a:off x="5314749" y="1899300"/>
            <a:ext cx="2481265" cy="3416165"/>
          </a:xfrm>
        </p:spPr>
        <p:txBody>
          <a:bodyPr anchor="t" anchorCtr="0">
            <a:normAutofit/>
          </a:bodyPr>
          <a:lstStyle>
            <a:lvl1pPr marL="0" indent="0" algn="l">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Text Placeholder 4">
            <a:extLst>
              <a:ext uri="{FF2B5EF4-FFF2-40B4-BE49-F238E27FC236}">
                <a16:creationId xmlns:a16="http://schemas.microsoft.com/office/drawing/2014/main" id="{821973F0-8BAF-FA75-9E73-777EE5938EB9}"/>
              </a:ext>
            </a:extLst>
          </p:cNvPr>
          <p:cNvSpPr>
            <a:spLocks noGrp="1"/>
          </p:cNvSpPr>
          <p:nvPr>
            <p:ph type="body" sz="quarter" idx="12"/>
          </p:nvPr>
        </p:nvSpPr>
        <p:spPr>
          <a:xfrm>
            <a:off x="9274792" y="1899300"/>
            <a:ext cx="2481265" cy="3416165"/>
          </a:xfrm>
        </p:spPr>
        <p:txBody>
          <a:bodyPr anchor="t" anchorCtr="0">
            <a:normAutofit/>
          </a:bodyPr>
          <a:lstStyle>
            <a:lvl1pPr marL="0" indent="0" algn="l">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 name="Group 2">
            <a:extLst>
              <a:ext uri="{FF2B5EF4-FFF2-40B4-BE49-F238E27FC236}">
                <a16:creationId xmlns:a16="http://schemas.microsoft.com/office/drawing/2014/main" id="{7D35F4C2-BEF7-0C99-DC1B-575C71471110}"/>
              </a:ext>
            </a:extLst>
          </p:cNvPr>
          <p:cNvGrpSpPr/>
          <p:nvPr userDrawn="1"/>
        </p:nvGrpSpPr>
        <p:grpSpPr>
          <a:xfrm>
            <a:off x="0" y="5534126"/>
            <a:ext cx="12192000" cy="1323874"/>
            <a:chOff x="0" y="5534126"/>
            <a:chExt cx="12192000" cy="1323874"/>
          </a:xfrm>
        </p:grpSpPr>
        <p:sp>
          <p:nvSpPr>
            <p:cNvPr id="4" name="Rectangle 3">
              <a:extLst>
                <a:ext uri="{FF2B5EF4-FFF2-40B4-BE49-F238E27FC236}">
                  <a16:creationId xmlns:a16="http://schemas.microsoft.com/office/drawing/2014/main" id="{621FF814-232D-3A87-DDC9-FDD1323AEE4A}"/>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B9B13AB-A0A6-53B1-0139-D00C98FB4EAE}"/>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10E184FB-B916-370D-D3B8-192D4D20BC44}"/>
                </a:ext>
              </a:extLst>
            </p:cNvPr>
            <p:cNvGrpSpPr/>
            <p:nvPr userDrawn="1"/>
          </p:nvGrpSpPr>
          <p:grpSpPr>
            <a:xfrm>
              <a:off x="4662664" y="5534126"/>
              <a:ext cx="2866673" cy="1241373"/>
              <a:chOff x="4519480" y="5534126"/>
              <a:chExt cx="2866673" cy="1241373"/>
            </a:xfrm>
          </p:grpSpPr>
          <p:cxnSp>
            <p:nvCxnSpPr>
              <p:cNvPr id="8" name="Straight Connector 7">
                <a:extLst>
                  <a:ext uri="{FF2B5EF4-FFF2-40B4-BE49-F238E27FC236}">
                    <a16:creationId xmlns:a16="http://schemas.microsoft.com/office/drawing/2014/main" id="{CB7833BD-3BB0-4897-C71F-7A4F1427036B}"/>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A white letter in a circle&#10;&#10;AI-generated content may be incorrect.">
                <a:extLst>
                  <a:ext uri="{FF2B5EF4-FFF2-40B4-BE49-F238E27FC236}">
                    <a16:creationId xmlns:a16="http://schemas.microsoft.com/office/drawing/2014/main" id="{31B27861-3630-149F-795F-955CF6DB67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0" name="Picture 9" descr="A logo for a medical service&#10;&#10;AI-generated content may be incorrect.">
                <a:extLst>
                  <a:ext uri="{FF2B5EF4-FFF2-40B4-BE49-F238E27FC236}">
                    <a16:creationId xmlns:a16="http://schemas.microsoft.com/office/drawing/2014/main" id="{C9C19CEA-D0D5-1489-42D0-0AE6CA2731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spTree>
    <p:extLst>
      <p:ext uri="{BB962C8B-B14F-4D97-AF65-F5344CB8AC3E}">
        <p14:creationId xmlns:p14="http://schemas.microsoft.com/office/powerpoint/2010/main" val="8158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2" name="Text Placeholder 4">
            <a:extLst>
              <a:ext uri="{FF2B5EF4-FFF2-40B4-BE49-F238E27FC236}">
                <a16:creationId xmlns:a16="http://schemas.microsoft.com/office/drawing/2014/main" id="{2A358C63-D12C-58AD-0C95-8A4990C02BF4}"/>
              </a:ext>
            </a:extLst>
          </p:cNvPr>
          <p:cNvSpPr>
            <a:spLocks noGrp="1"/>
          </p:cNvSpPr>
          <p:nvPr>
            <p:ph type="body" sz="quarter" idx="10"/>
          </p:nvPr>
        </p:nvSpPr>
        <p:spPr>
          <a:xfrm>
            <a:off x="568923" y="3389812"/>
            <a:ext cx="3230380" cy="2086564"/>
          </a:xfrm>
        </p:spPr>
        <p:txBody>
          <a:bodyPr anchor="t" anchorCtr="0">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ADAF04C2-14EE-2BBC-C37F-F938741B276E}"/>
              </a:ext>
            </a:extLst>
          </p:cNvPr>
          <p:cNvSpPr>
            <a:spLocks noGrp="1"/>
          </p:cNvSpPr>
          <p:nvPr>
            <p:ph type="title"/>
          </p:nvPr>
        </p:nvSpPr>
        <p:spPr>
          <a:xfrm>
            <a:off x="457200" y="276890"/>
            <a:ext cx="11201400" cy="892344"/>
          </a:xfrm>
        </p:spPr>
        <p:txBody>
          <a:bodyPr lIns="0" tIns="0" rIns="0" bIns="0" anchor="t" anchorCtr="0">
            <a:normAutofit/>
          </a:bodyPr>
          <a:lstStyle>
            <a:lvl1pPr algn="ctr">
              <a:defRPr sz="4000">
                <a:solidFill>
                  <a:schemeClr val="accent1"/>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D38A1EA9-8816-2C81-CB14-164C125FA481}"/>
              </a:ext>
            </a:extLst>
          </p:cNvPr>
          <p:cNvSpPr>
            <a:spLocks noGrp="1"/>
          </p:cNvSpPr>
          <p:nvPr>
            <p:ph type="body" sz="quarter" idx="3"/>
          </p:nvPr>
        </p:nvSpPr>
        <p:spPr>
          <a:xfrm>
            <a:off x="457200" y="1259528"/>
            <a:ext cx="11201400" cy="530037"/>
          </a:xfrm>
        </p:spPr>
        <p:txBody>
          <a:bodyPr lIns="0" tIns="0" rIns="0" bIns="0" anchor="t" anchorCtr="0"/>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4">
            <a:extLst>
              <a:ext uri="{FF2B5EF4-FFF2-40B4-BE49-F238E27FC236}">
                <a16:creationId xmlns:a16="http://schemas.microsoft.com/office/drawing/2014/main" id="{5C923123-35A9-3C5C-6FA5-6AE31FFE4272}"/>
              </a:ext>
            </a:extLst>
          </p:cNvPr>
          <p:cNvSpPr>
            <a:spLocks noGrp="1"/>
          </p:cNvSpPr>
          <p:nvPr>
            <p:ph type="body" sz="quarter" idx="11"/>
          </p:nvPr>
        </p:nvSpPr>
        <p:spPr>
          <a:xfrm>
            <a:off x="4511336" y="3389812"/>
            <a:ext cx="3230380" cy="2086564"/>
          </a:xfrm>
        </p:spPr>
        <p:txBody>
          <a:bodyPr anchor="t" anchorCtr="0">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4">
            <a:extLst>
              <a:ext uri="{FF2B5EF4-FFF2-40B4-BE49-F238E27FC236}">
                <a16:creationId xmlns:a16="http://schemas.microsoft.com/office/drawing/2014/main" id="{921D7C6C-667E-5952-C9EB-F7C0F1EF295A}"/>
              </a:ext>
            </a:extLst>
          </p:cNvPr>
          <p:cNvSpPr>
            <a:spLocks noGrp="1"/>
          </p:cNvSpPr>
          <p:nvPr>
            <p:ph type="body" sz="quarter" idx="12"/>
          </p:nvPr>
        </p:nvSpPr>
        <p:spPr>
          <a:xfrm>
            <a:off x="8430390" y="3389812"/>
            <a:ext cx="3230380" cy="2086564"/>
          </a:xfrm>
        </p:spPr>
        <p:txBody>
          <a:bodyPr anchor="t" anchorCtr="0">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 name="Group 1">
            <a:extLst>
              <a:ext uri="{FF2B5EF4-FFF2-40B4-BE49-F238E27FC236}">
                <a16:creationId xmlns:a16="http://schemas.microsoft.com/office/drawing/2014/main" id="{718D1333-2C20-C80B-BA5E-325A79D76C6C}"/>
              </a:ext>
            </a:extLst>
          </p:cNvPr>
          <p:cNvGrpSpPr/>
          <p:nvPr userDrawn="1"/>
        </p:nvGrpSpPr>
        <p:grpSpPr>
          <a:xfrm>
            <a:off x="0" y="5534126"/>
            <a:ext cx="12192000" cy="1323874"/>
            <a:chOff x="0" y="5534126"/>
            <a:chExt cx="12192000" cy="1323874"/>
          </a:xfrm>
        </p:grpSpPr>
        <p:sp>
          <p:nvSpPr>
            <p:cNvPr id="3" name="Rectangle 2">
              <a:extLst>
                <a:ext uri="{FF2B5EF4-FFF2-40B4-BE49-F238E27FC236}">
                  <a16:creationId xmlns:a16="http://schemas.microsoft.com/office/drawing/2014/main" id="{91511CCE-8534-C28E-DE52-E65ADFF2FB95}"/>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56A6DCE-5EDB-12D5-4B16-178CB57D6AED}"/>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45F21F7E-E786-627A-1B04-CDA3F21A1A46}"/>
                </a:ext>
              </a:extLst>
            </p:cNvPr>
            <p:cNvGrpSpPr/>
            <p:nvPr userDrawn="1"/>
          </p:nvGrpSpPr>
          <p:grpSpPr>
            <a:xfrm>
              <a:off x="4662664" y="5534126"/>
              <a:ext cx="2866673" cy="1241373"/>
              <a:chOff x="4519480" y="5534126"/>
              <a:chExt cx="2866673" cy="1241373"/>
            </a:xfrm>
          </p:grpSpPr>
          <p:cxnSp>
            <p:nvCxnSpPr>
              <p:cNvPr id="7" name="Straight Connector 6">
                <a:extLst>
                  <a:ext uri="{FF2B5EF4-FFF2-40B4-BE49-F238E27FC236}">
                    <a16:creationId xmlns:a16="http://schemas.microsoft.com/office/drawing/2014/main" id="{C31AC451-0C76-846A-8301-999903EE6CA7}"/>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A white letter in a circle&#10;&#10;AI-generated content may be incorrect.">
                <a:extLst>
                  <a:ext uri="{FF2B5EF4-FFF2-40B4-BE49-F238E27FC236}">
                    <a16:creationId xmlns:a16="http://schemas.microsoft.com/office/drawing/2014/main" id="{72199C8E-F730-2967-E2D1-E4061EE931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9" name="Picture 8" descr="A logo for a medical service&#10;&#10;AI-generated content may be incorrect.">
                <a:extLst>
                  <a:ext uri="{FF2B5EF4-FFF2-40B4-BE49-F238E27FC236}">
                    <a16:creationId xmlns:a16="http://schemas.microsoft.com/office/drawing/2014/main" id="{E0526AC8-3701-0CC1-045E-B8576C298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grpSp>
        <p:nvGrpSpPr>
          <p:cNvPr id="17" name="Group 16">
            <a:extLst>
              <a:ext uri="{FF2B5EF4-FFF2-40B4-BE49-F238E27FC236}">
                <a16:creationId xmlns:a16="http://schemas.microsoft.com/office/drawing/2014/main" id="{C0398987-AB84-A5D8-BE8A-B8224916C64E}"/>
              </a:ext>
            </a:extLst>
          </p:cNvPr>
          <p:cNvGrpSpPr/>
          <p:nvPr userDrawn="1"/>
        </p:nvGrpSpPr>
        <p:grpSpPr>
          <a:xfrm>
            <a:off x="1638158" y="2095719"/>
            <a:ext cx="8970164" cy="1139208"/>
            <a:chOff x="1638158" y="2095719"/>
            <a:chExt cx="8970164" cy="1139208"/>
          </a:xfrm>
        </p:grpSpPr>
        <p:sp>
          <p:nvSpPr>
            <p:cNvPr id="18" name="Oval 17">
              <a:extLst>
                <a:ext uri="{FF2B5EF4-FFF2-40B4-BE49-F238E27FC236}">
                  <a16:creationId xmlns:a16="http://schemas.microsoft.com/office/drawing/2014/main" id="{A919E0A7-D5BD-962D-3C0B-0C2887C6FB25}"/>
                </a:ext>
              </a:extLst>
            </p:cNvPr>
            <p:cNvSpPr/>
            <p:nvPr userDrawn="1"/>
          </p:nvSpPr>
          <p:spPr>
            <a:xfrm>
              <a:off x="1638158" y="2095719"/>
              <a:ext cx="1139208" cy="1139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Icon&#10;&#10;Description automatically generated">
              <a:extLst>
                <a:ext uri="{FF2B5EF4-FFF2-40B4-BE49-F238E27FC236}">
                  <a16:creationId xmlns:a16="http://schemas.microsoft.com/office/drawing/2014/main" id="{981538F3-64A4-9D93-AE36-381ADB6EBB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25211" y="2250286"/>
              <a:ext cx="917804" cy="917804"/>
            </a:xfrm>
            <a:prstGeom prst="rect">
              <a:avLst/>
            </a:prstGeom>
          </p:spPr>
        </p:pic>
        <p:sp>
          <p:nvSpPr>
            <p:cNvPr id="20" name="Oval 19">
              <a:extLst>
                <a:ext uri="{FF2B5EF4-FFF2-40B4-BE49-F238E27FC236}">
                  <a16:creationId xmlns:a16="http://schemas.microsoft.com/office/drawing/2014/main" id="{3FDFB1D6-06C2-D9C3-01BA-2C913EE8FADE}"/>
                </a:ext>
              </a:extLst>
            </p:cNvPr>
            <p:cNvSpPr/>
            <p:nvPr userDrawn="1"/>
          </p:nvSpPr>
          <p:spPr>
            <a:xfrm>
              <a:off x="5526396" y="2095719"/>
              <a:ext cx="1139208" cy="1139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Icon&#10;&#10;Description automatically generated">
              <a:extLst>
                <a:ext uri="{FF2B5EF4-FFF2-40B4-BE49-F238E27FC236}">
                  <a16:creationId xmlns:a16="http://schemas.microsoft.com/office/drawing/2014/main" id="{74C53FF4-E6A3-89E4-1718-F5927354D5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4564" y="2214818"/>
              <a:ext cx="882869" cy="882869"/>
            </a:xfrm>
            <a:prstGeom prst="rect">
              <a:avLst/>
            </a:prstGeom>
          </p:spPr>
        </p:pic>
        <p:sp>
          <p:nvSpPr>
            <p:cNvPr id="22" name="Oval 21">
              <a:extLst>
                <a:ext uri="{FF2B5EF4-FFF2-40B4-BE49-F238E27FC236}">
                  <a16:creationId xmlns:a16="http://schemas.microsoft.com/office/drawing/2014/main" id="{98B731B9-6F11-3FD9-422B-2B0ADECDE6E5}"/>
                </a:ext>
              </a:extLst>
            </p:cNvPr>
            <p:cNvSpPr/>
            <p:nvPr userDrawn="1"/>
          </p:nvSpPr>
          <p:spPr>
            <a:xfrm>
              <a:off x="9469114" y="2095719"/>
              <a:ext cx="1139208" cy="11392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a:extLst>
                <a:ext uri="{FF2B5EF4-FFF2-40B4-BE49-F238E27FC236}">
                  <a16:creationId xmlns:a16="http://schemas.microsoft.com/office/drawing/2014/main" id="{44F85C07-F1ED-49FC-6C1A-988FD29F4F5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92333" y="2250286"/>
              <a:ext cx="892770" cy="892770"/>
            </a:xfrm>
            <a:prstGeom prst="rect">
              <a:avLst/>
            </a:prstGeom>
          </p:spPr>
        </p:pic>
      </p:grpSp>
    </p:spTree>
    <p:extLst>
      <p:ext uri="{BB962C8B-B14F-4D97-AF65-F5344CB8AC3E}">
        <p14:creationId xmlns:p14="http://schemas.microsoft.com/office/powerpoint/2010/main" val="126330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B701297-0468-71D2-7D87-C2EED2528910}"/>
              </a:ext>
            </a:extLst>
          </p:cNvPr>
          <p:cNvSpPr/>
          <p:nvPr userDrawn="1"/>
        </p:nvSpPr>
        <p:spPr>
          <a:xfrm>
            <a:off x="8296990" y="2214817"/>
            <a:ext cx="3476897" cy="3173611"/>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4">
            <a:extLst>
              <a:ext uri="{FF2B5EF4-FFF2-40B4-BE49-F238E27FC236}">
                <a16:creationId xmlns:a16="http://schemas.microsoft.com/office/drawing/2014/main" id="{B6A617E4-F78E-AD3A-9EE8-2960FCF452E5}"/>
              </a:ext>
            </a:extLst>
          </p:cNvPr>
          <p:cNvSpPr>
            <a:spLocks noGrp="1"/>
          </p:cNvSpPr>
          <p:nvPr>
            <p:ph type="body" sz="quarter" idx="18"/>
          </p:nvPr>
        </p:nvSpPr>
        <p:spPr>
          <a:xfrm>
            <a:off x="8465795" y="3182750"/>
            <a:ext cx="3105053" cy="340663"/>
          </a:xfrm>
        </p:spPr>
        <p:txBody>
          <a:bodyPr anchor="t" anchorCtr="0">
            <a:normAutofit/>
          </a:bodyPr>
          <a:lstStyle>
            <a:lvl1pPr marL="0" indent="0" algn="ct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sp>
        <p:nvSpPr>
          <p:cNvPr id="65" name="Rectangle 64">
            <a:extLst>
              <a:ext uri="{FF2B5EF4-FFF2-40B4-BE49-F238E27FC236}">
                <a16:creationId xmlns:a16="http://schemas.microsoft.com/office/drawing/2014/main" id="{783607DD-8D83-D3C4-4F57-E15595CA3EA7}"/>
              </a:ext>
            </a:extLst>
          </p:cNvPr>
          <p:cNvSpPr/>
          <p:nvPr userDrawn="1"/>
        </p:nvSpPr>
        <p:spPr>
          <a:xfrm>
            <a:off x="8296991" y="2455720"/>
            <a:ext cx="3476896" cy="168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90EF2A1-6779-EBE3-76A2-B7A516C09B60}"/>
              </a:ext>
            </a:extLst>
          </p:cNvPr>
          <p:cNvSpPr/>
          <p:nvPr userDrawn="1"/>
        </p:nvSpPr>
        <p:spPr>
          <a:xfrm>
            <a:off x="9459408" y="1842434"/>
            <a:ext cx="1226570" cy="12265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4">
            <a:extLst>
              <a:ext uri="{FF2B5EF4-FFF2-40B4-BE49-F238E27FC236}">
                <a16:creationId xmlns:a16="http://schemas.microsoft.com/office/drawing/2014/main" id="{FCCEBF64-AD05-D27E-2614-F9FE3D9D005D}"/>
              </a:ext>
            </a:extLst>
          </p:cNvPr>
          <p:cNvSpPr>
            <a:spLocks noGrp="1"/>
          </p:cNvSpPr>
          <p:nvPr>
            <p:ph type="body" sz="quarter" idx="19"/>
          </p:nvPr>
        </p:nvSpPr>
        <p:spPr>
          <a:xfrm>
            <a:off x="8465795" y="3639950"/>
            <a:ext cx="3105053" cy="340663"/>
          </a:xfrm>
        </p:spPr>
        <p:txBody>
          <a:bodyPr anchor="t" anchorCtr="0">
            <a:normAutofit/>
          </a:bodyPr>
          <a:lstStyle>
            <a:lvl1pPr marL="0" indent="0" algn="ctr">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sp>
        <p:nvSpPr>
          <p:cNvPr id="68" name="Text Placeholder 4">
            <a:extLst>
              <a:ext uri="{FF2B5EF4-FFF2-40B4-BE49-F238E27FC236}">
                <a16:creationId xmlns:a16="http://schemas.microsoft.com/office/drawing/2014/main" id="{53982C24-83F6-7DDC-8EB3-1F35AF8F02C7}"/>
              </a:ext>
            </a:extLst>
          </p:cNvPr>
          <p:cNvSpPr>
            <a:spLocks noGrp="1"/>
          </p:cNvSpPr>
          <p:nvPr>
            <p:ph type="body" sz="quarter" idx="20"/>
          </p:nvPr>
        </p:nvSpPr>
        <p:spPr>
          <a:xfrm>
            <a:off x="8465795" y="4175732"/>
            <a:ext cx="3105053" cy="1049792"/>
          </a:xfrm>
        </p:spPr>
        <p:txBody>
          <a:bodyPr anchor="t" anchorCtr="0">
            <a:normAutofit/>
          </a:bodyPr>
          <a:lstStyle>
            <a:lvl1pPr marL="0" indent="0" algn="ctr">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sp>
        <p:nvSpPr>
          <p:cNvPr id="57" name="Rectangle 56">
            <a:extLst>
              <a:ext uri="{FF2B5EF4-FFF2-40B4-BE49-F238E27FC236}">
                <a16:creationId xmlns:a16="http://schemas.microsoft.com/office/drawing/2014/main" id="{8C9A1931-5282-2183-ADEC-D7E4E3A7B69D}"/>
              </a:ext>
            </a:extLst>
          </p:cNvPr>
          <p:cNvSpPr/>
          <p:nvPr userDrawn="1"/>
        </p:nvSpPr>
        <p:spPr>
          <a:xfrm>
            <a:off x="4304343" y="2214817"/>
            <a:ext cx="3476897" cy="3173611"/>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4">
            <a:extLst>
              <a:ext uri="{FF2B5EF4-FFF2-40B4-BE49-F238E27FC236}">
                <a16:creationId xmlns:a16="http://schemas.microsoft.com/office/drawing/2014/main" id="{815E1001-EAD9-7187-7703-2B0906BE0095}"/>
              </a:ext>
            </a:extLst>
          </p:cNvPr>
          <p:cNvSpPr>
            <a:spLocks noGrp="1"/>
          </p:cNvSpPr>
          <p:nvPr>
            <p:ph type="body" sz="quarter" idx="15"/>
          </p:nvPr>
        </p:nvSpPr>
        <p:spPr>
          <a:xfrm>
            <a:off x="4473148" y="3182750"/>
            <a:ext cx="3105053" cy="340663"/>
          </a:xfrm>
        </p:spPr>
        <p:txBody>
          <a:bodyPr anchor="t" anchorCtr="0">
            <a:normAutofit/>
          </a:bodyPr>
          <a:lstStyle>
            <a:lvl1pPr marL="0" indent="0" algn="ct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sp>
        <p:nvSpPr>
          <p:cNvPr id="59" name="Rectangle 58">
            <a:extLst>
              <a:ext uri="{FF2B5EF4-FFF2-40B4-BE49-F238E27FC236}">
                <a16:creationId xmlns:a16="http://schemas.microsoft.com/office/drawing/2014/main" id="{7DB68890-DBB0-05D5-93BB-50911451CA8F}"/>
              </a:ext>
            </a:extLst>
          </p:cNvPr>
          <p:cNvSpPr/>
          <p:nvPr userDrawn="1"/>
        </p:nvSpPr>
        <p:spPr>
          <a:xfrm>
            <a:off x="4304344" y="2455720"/>
            <a:ext cx="3476896" cy="168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23D7060-E81A-F301-9CEC-654FE8E70C20}"/>
              </a:ext>
            </a:extLst>
          </p:cNvPr>
          <p:cNvSpPr/>
          <p:nvPr userDrawn="1"/>
        </p:nvSpPr>
        <p:spPr>
          <a:xfrm>
            <a:off x="5466761" y="1842434"/>
            <a:ext cx="1226570" cy="12265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4">
            <a:extLst>
              <a:ext uri="{FF2B5EF4-FFF2-40B4-BE49-F238E27FC236}">
                <a16:creationId xmlns:a16="http://schemas.microsoft.com/office/drawing/2014/main" id="{13219633-C8CE-C81B-AA2C-8CBECE6BD618}"/>
              </a:ext>
            </a:extLst>
          </p:cNvPr>
          <p:cNvSpPr>
            <a:spLocks noGrp="1"/>
          </p:cNvSpPr>
          <p:nvPr>
            <p:ph type="body" sz="quarter" idx="16"/>
          </p:nvPr>
        </p:nvSpPr>
        <p:spPr>
          <a:xfrm>
            <a:off x="4473148" y="3639950"/>
            <a:ext cx="3105053" cy="340663"/>
          </a:xfrm>
        </p:spPr>
        <p:txBody>
          <a:bodyPr anchor="t" anchorCtr="0">
            <a:normAutofit/>
          </a:bodyPr>
          <a:lstStyle>
            <a:lvl1pPr marL="0" indent="0" algn="ctr">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sp>
        <p:nvSpPr>
          <p:cNvPr id="62" name="Text Placeholder 4">
            <a:extLst>
              <a:ext uri="{FF2B5EF4-FFF2-40B4-BE49-F238E27FC236}">
                <a16:creationId xmlns:a16="http://schemas.microsoft.com/office/drawing/2014/main" id="{7F4B6C5A-A86E-521E-290E-0CCC5000F629}"/>
              </a:ext>
            </a:extLst>
          </p:cNvPr>
          <p:cNvSpPr>
            <a:spLocks noGrp="1"/>
          </p:cNvSpPr>
          <p:nvPr>
            <p:ph type="body" sz="quarter" idx="17"/>
          </p:nvPr>
        </p:nvSpPr>
        <p:spPr>
          <a:xfrm>
            <a:off x="4473148" y="4175732"/>
            <a:ext cx="3105053" cy="1049792"/>
          </a:xfrm>
        </p:spPr>
        <p:txBody>
          <a:bodyPr anchor="t" anchorCtr="0">
            <a:normAutofit/>
          </a:bodyPr>
          <a:lstStyle>
            <a:lvl1pPr marL="0" indent="0" algn="ctr">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sp>
        <p:nvSpPr>
          <p:cNvPr id="16" name="Rectangle 15">
            <a:extLst>
              <a:ext uri="{FF2B5EF4-FFF2-40B4-BE49-F238E27FC236}">
                <a16:creationId xmlns:a16="http://schemas.microsoft.com/office/drawing/2014/main" id="{909B255F-B1EC-59E8-2037-55BCA35EBEFD}"/>
              </a:ext>
            </a:extLst>
          </p:cNvPr>
          <p:cNvSpPr/>
          <p:nvPr userDrawn="1"/>
        </p:nvSpPr>
        <p:spPr>
          <a:xfrm>
            <a:off x="576942" y="2214817"/>
            <a:ext cx="3476897" cy="3173611"/>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DAF04C2-14EE-2BBC-C37F-F938741B276E}"/>
              </a:ext>
            </a:extLst>
          </p:cNvPr>
          <p:cNvSpPr>
            <a:spLocks noGrp="1"/>
          </p:cNvSpPr>
          <p:nvPr>
            <p:ph type="title"/>
          </p:nvPr>
        </p:nvSpPr>
        <p:spPr>
          <a:xfrm>
            <a:off x="457200" y="276890"/>
            <a:ext cx="11201400" cy="892344"/>
          </a:xfrm>
        </p:spPr>
        <p:txBody>
          <a:bodyPr lIns="0" tIns="0" rIns="0" bIns="0" anchor="t" anchorCtr="0">
            <a:normAutofit/>
          </a:bodyPr>
          <a:lstStyle>
            <a:lvl1pPr algn="ctr">
              <a:defRPr sz="4000">
                <a:solidFill>
                  <a:schemeClr val="accent1"/>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D38A1EA9-8816-2C81-CB14-164C125FA481}"/>
              </a:ext>
            </a:extLst>
          </p:cNvPr>
          <p:cNvSpPr>
            <a:spLocks noGrp="1"/>
          </p:cNvSpPr>
          <p:nvPr>
            <p:ph type="body" sz="quarter" idx="3"/>
          </p:nvPr>
        </p:nvSpPr>
        <p:spPr>
          <a:xfrm>
            <a:off x="457200" y="1259528"/>
            <a:ext cx="11201400" cy="530037"/>
          </a:xfrm>
        </p:spPr>
        <p:txBody>
          <a:bodyPr lIns="0" tIns="0" rIns="0" bIns="0" anchor="t" anchorCtr="0"/>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4">
            <a:extLst>
              <a:ext uri="{FF2B5EF4-FFF2-40B4-BE49-F238E27FC236}">
                <a16:creationId xmlns:a16="http://schemas.microsoft.com/office/drawing/2014/main" id="{921D7C6C-667E-5952-C9EB-F7C0F1EF295A}"/>
              </a:ext>
            </a:extLst>
          </p:cNvPr>
          <p:cNvSpPr>
            <a:spLocks noGrp="1"/>
          </p:cNvSpPr>
          <p:nvPr>
            <p:ph type="body" sz="quarter" idx="12"/>
          </p:nvPr>
        </p:nvSpPr>
        <p:spPr>
          <a:xfrm>
            <a:off x="745747" y="3182750"/>
            <a:ext cx="3105053" cy="340663"/>
          </a:xfrm>
        </p:spPr>
        <p:txBody>
          <a:bodyPr anchor="t" anchorCtr="0">
            <a:normAutofit/>
          </a:bodyPr>
          <a:lstStyle>
            <a:lvl1pPr marL="0" indent="0" algn="ctr">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grpSp>
        <p:nvGrpSpPr>
          <p:cNvPr id="2" name="Group 1">
            <a:extLst>
              <a:ext uri="{FF2B5EF4-FFF2-40B4-BE49-F238E27FC236}">
                <a16:creationId xmlns:a16="http://schemas.microsoft.com/office/drawing/2014/main" id="{718D1333-2C20-C80B-BA5E-325A79D76C6C}"/>
              </a:ext>
            </a:extLst>
          </p:cNvPr>
          <p:cNvGrpSpPr/>
          <p:nvPr userDrawn="1"/>
        </p:nvGrpSpPr>
        <p:grpSpPr>
          <a:xfrm>
            <a:off x="0" y="5534126"/>
            <a:ext cx="12192000" cy="1323874"/>
            <a:chOff x="0" y="5534126"/>
            <a:chExt cx="12192000" cy="1323874"/>
          </a:xfrm>
        </p:grpSpPr>
        <p:sp>
          <p:nvSpPr>
            <p:cNvPr id="3" name="Rectangle 2">
              <a:extLst>
                <a:ext uri="{FF2B5EF4-FFF2-40B4-BE49-F238E27FC236}">
                  <a16:creationId xmlns:a16="http://schemas.microsoft.com/office/drawing/2014/main" id="{91511CCE-8534-C28E-DE52-E65ADFF2FB95}"/>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56A6DCE-5EDB-12D5-4B16-178CB57D6AED}"/>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45F21F7E-E786-627A-1B04-CDA3F21A1A46}"/>
                </a:ext>
              </a:extLst>
            </p:cNvPr>
            <p:cNvGrpSpPr/>
            <p:nvPr userDrawn="1"/>
          </p:nvGrpSpPr>
          <p:grpSpPr>
            <a:xfrm>
              <a:off x="4662664" y="5534126"/>
              <a:ext cx="2866673" cy="1241373"/>
              <a:chOff x="4519480" y="5534126"/>
              <a:chExt cx="2866673" cy="1241373"/>
            </a:xfrm>
          </p:grpSpPr>
          <p:cxnSp>
            <p:nvCxnSpPr>
              <p:cNvPr id="7" name="Straight Connector 6">
                <a:extLst>
                  <a:ext uri="{FF2B5EF4-FFF2-40B4-BE49-F238E27FC236}">
                    <a16:creationId xmlns:a16="http://schemas.microsoft.com/office/drawing/2014/main" id="{C31AC451-0C76-846A-8301-999903EE6CA7}"/>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A white letter in a circle&#10;&#10;AI-generated content may be incorrect.">
                <a:extLst>
                  <a:ext uri="{FF2B5EF4-FFF2-40B4-BE49-F238E27FC236}">
                    <a16:creationId xmlns:a16="http://schemas.microsoft.com/office/drawing/2014/main" id="{72199C8E-F730-2967-E2D1-E4061EE931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9" name="Picture 8" descr="A logo for a medical service&#10;&#10;AI-generated content may be incorrect.">
                <a:extLst>
                  <a:ext uri="{FF2B5EF4-FFF2-40B4-BE49-F238E27FC236}">
                    <a16:creationId xmlns:a16="http://schemas.microsoft.com/office/drawing/2014/main" id="{E0526AC8-3701-0CC1-045E-B8576C298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sp>
        <p:nvSpPr>
          <p:cNvPr id="27" name="Rectangle 26">
            <a:extLst>
              <a:ext uri="{FF2B5EF4-FFF2-40B4-BE49-F238E27FC236}">
                <a16:creationId xmlns:a16="http://schemas.microsoft.com/office/drawing/2014/main" id="{F746B36A-C894-B11B-721E-45B6179289C6}"/>
              </a:ext>
            </a:extLst>
          </p:cNvPr>
          <p:cNvSpPr/>
          <p:nvPr userDrawn="1"/>
        </p:nvSpPr>
        <p:spPr>
          <a:xfrm>
            <a:off x="576943" y="2455720"/>
            <a:ext cx="3476896" cy="168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9CFF139-2EB3-F60F-D40A-5E3142A58B0F}"/>
              </a:ext>
            </a:extLst>
          </p:cNvPr>
          <p:cNvSpPr/>
          <p:nvPr userDrawn="1"/>
        </p:nvSpPr>
        <p:spPr>
          <a:xfrm>
            <a:off x="1739360" y="1842434"/>
            <a:ext cx="1226570" cy="12265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27E9D20-F14E-C646-8275-28E228F5BAE1}"/>
              </a:ext>
            </a:extLst>
          </p:cNvPr>
          <p:cNvGrpSpPr/>
          <p:nvPr userDrawn="1"/>
        </p:nvGrpSpPr>
        <p:grpSpPr>
          <a:xfrm>
            <a:off x="1881767" y="1984841"/>
            <a:ext cx="941756" cy="941756"/>
            <a:chOff x="1638158" y="2095719"/>
            <a:chExt cx="1139208" cy="1139208"/>
          </a:xfrm>
        </p:grpSpPr>
        <p:sp>
          <p:nvSpPr>
            <p:cNvPr id="18" name="Oval 17">
              <a:extLst>
                <a:ext uri="{FF2B5EF4-FFF2-40B4-BE49-F238E27FC236}">
                  <a16:creationId xmlns:a16="http://schemas.microsoft.com/office/drawing/2014/main" id="{A919E0A7-D5BD-962D-3C0B-0C2887C6FB25}"/>
                </a:ext>
              </a:extLst>
            </p:cNvPr>
            <p:cNvSpPr/>
            <p:nvPr userDrawn="1"/>
          </p:nvSpPr>
          <p:spPr>
            <a:xfrm>
              <a:off x="1638158" y="2095719"/>
              <a:ext cx="1139208" cy="1139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Icon&#10;&#10;Description automatically generated">
              <a:extLst>
                <a:ext uri="{FF2B5EF4-FFF2-40B4-BE49-F238E27FC236}">
                  <a16:creationId xmlns:a16="http://schemas.microsoft.com/office/drawing/2014/main" id="{981538F3-64A4-9D93-AE36-381ADB6EBB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25211" y="2250286"/>
              <a:ext cx="917804" cy="917804"/>
            </a:xfrm>
            <a:prstGeom prst="rect">
              <a:avLst/>
            </a:prstGeom>
          </p:spPr>
        </p:pic>
      </p:grpSp>
      <p:sp>
        <p:nvSpPr>
          <p:cNvPr id="28" name="Text Placeholder 4">
            <a:extLst>
              <a:ext uri="{FF2B5EF4-FFF2-40B4-BE49-F238E27FC236}">
                <a16:creationId xmlns:a16="http://schemas.microsoft.com/office/drawing/2014/main" id="{8CB35C84-C449-0BC5-E9F9-7ADF2902103E}"/>
              </a:ext>
            </a:extLst>
          </p:cNvPr>
          <p:cNvSpPr>
            <a:spLocks noGrp="1"/>
          </p:cNvSpPr>
          <p:nvPr>
            <p:ph type="body" sz="quarter" idx="13"/>
          </p:nvPr>
        </p:nvSpPr>
        <p:spPr>
          <a:xfrm>
            <a:off x="745747" y="3639950"/>
            <a:ext cx="3105053" cy="340663"/>
          </a:xfrm>
        </p:spPr>
        <p:txBody>
          <a:bodyPr anchor="t" anchorCtr="0">
            <a:normAutofit/>
          </a:bodyPr>
          <a:lstStyle>
            <a:lvl1pPr marL="0" indent="0" algn="ctr">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sp>
        <p:nvSpPr>
          <p:cNvPr id="29" name="Text Placeholder 4">
            <a:extLst>
              <a:ext uri="{FF2B5EF4-FFF2-40B4-BE49-F238E27FC236}">
                <a16:creationId xmlns:a16="http://schemas.microsoft.com/office/drawing/2014/main" id="{1C77D715-63AF-E704-E2F6-FCFD8CEAD727}"/>
              </a:ext>
            </a:extLst>
          </p:cNvPr>
          <p:cNvSpPr>
            <a:spLocks noGrp="1"/>
          </p:cNvSpPr>
          <p:nvPr>
            <p:ph type="body" sz="quarter" idx="14"/>
          </p:nvPr>
        </p:nvSpPr>
        <p:spPr>
          <a:xfrm>
            <a:off x="745747" y="4175732"/>
            <a:ext cx="3105053" cy="1049792"/>
          </a:xfrm>
        </p:spPr>
        <p:txBody>
          <a:bodyPr anchor="t" anchorCtr="0">
            <a:normAutofit/>
          </a:bodyPr>
          <a:lstStyle>
            <a:lvl1pPr marL="0" indent="0" algn="ctr">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0"/>
            <a:endParaRPr lang="en-US" dirty="0"/>
          </a:p>
        </p:txBody>
      </p:sp>
      <p:grpSp>
        <p:nvGrpSpPr>
          <p:cNvPr id="48" name="Group 47">
            <a:extLst>
              <a:ext uri="{FF2B5EF4-FFF2-40B4-BE49-F238E27FC236}">
                <a16:creationId xmlns:a16="http://schemas.microsoft.com/office/drawing/2014/main" id="{29418497-9A43-95AB-9938-7FDB811DF2BA}"/>
              </a:ext>
            </a:extLst>
          </p:cNvPr>
          <p:cNvGrpSpPr/>
          <p:nvPr userDrawn="1"/>
        </p:nvGrpSpPr>
        <p:grpSpPr>
          <a:xfrm>
            <a:off x="5603504" y="1991983"/>
            <a:ext cx="941756" cy="941756"/>
            <a:chOff x="5526396" y="2095719"/>
            <a:chExt cx="1139208" cy="1139208"/>
          </a:xfrm>
        </p:grpSpPr>
        <p:sp>
          <p:nvSpPr>
            <p:cNvPr id="49" name="Oval 48">
              <a:extLst>
                <a:ext uri="{FF2B5EF4-FFF2-40B4-BE49-F238E27FC236}">
                  <a16:creationId xmlns:a16="http://schemas.microsoft.com/office/drawing/2014/main" id="{F14F17E5-97E3-94B8-E7EC-7498001B8733}"/>
                </a:ext>
              </a:extLst>
            </p:cNvPr>
            <p:cNvSpPr/>
            <p:nvPr userDrawn="1"/>
          </p:nvSpPr>
          <p:spPr>
            <a:xfrm>
              <a:off x="5526396" y="2095719"/>
              <a:ext cx="1139208" cy="1139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Icon&#10;&#10;Description automatically generated">
              <a:extLst>
                <a:ext uri="{FF2B5EF4-FFF2-40B4-BE49-F238E27FC236}">
                  <a16:creationId xmlns:a16="http://schemas.microsoft.com/office/drawing/2014/main" id="{4103E175-B234-77CD-9C72-2C3801EA3C5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4564" y="2214818"/>
              <a:ext cx="882869" cy="882869"/>
            </a:xfrm>
            <a:prstGeom prst="rect">
              <a:avLst/>
            </a:prstGeom>
          </p:spPr>
        </p:pic>
      </p:grpSp>
      <p:grpSp>
        <p:nvGrpSpPr>
          <p:cNvPr id="14" name="Group 13">
            <a:extLst>
              <a:ext uri="{FF2B5EF4-FFF2-40B4-BE49-F238E27FC236}">
                <a16:creationId xmlns:a16="http://schemas.microsoft.com/office/drawing/2014/main" id="{1E69FA80-FBC9-C6DF-C81B-7D590C0537F7}"/>
              </a:ext>
            </a:extLst>
          </p:cNvPr>
          <p:cNvGrpSpPr/>
          <p:nvPr userDrawn="1"/>
        </p:nvGrpSpPr>
        <p:grpSpPr>
          <a:xfrm>
            <a:off x="9607482" y="1996175"/>
            <a:ext cx="930422" cy="930422"/>
            <a:chOff x="9469114" y="2095719"/>
            <a:chExt cx="1139208" cy="1139208"/>
          </a:xfrm>
        </p:grpSpPr>
        <p:sp>
          <p:nvSpPr>
            <p:cNvPr id="22" name="Oval 21">
              <a:extLst>
                <a:ext uri="{FF2B5EF4-FFF2-40B4-BE49-F238E27FC236}">
                  <a16:creationId xmlns:a16="http://schemas.microsoft.com/office/drawing/2014/main" id="{98B731B9-6F11-3FD9-422B-2B0ADECDE6E5}"/>
                </a:ext>
              </a:extLst>
            </p:cNvPr>
            <p:cNvSpPr/>
            <p:nvPr userDrawn="1"/>
          </p:nvSpPr>
          <p:spPr>
            <a:xfrm>
              <a:off x="9469114" y="2095719"/>
              <a:ext cx="1139208" cy="11392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a:extLst>
                <a:ext uri="{FF2B5EF4-FFF2-40B4-BE49-F238E27FC236}">
                  <a16:creationId xmlns:a16="http://schemas.microsoft.com/office/drawing/2014/main" id="{44F85C07-F1ED-49FC-6C1A-988FD29F4F5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92333" y="2250286"/>
              <a:ext cx="892770" cy="892770"/>
            </a:xfrm>
            <a:prstGeom prst="rect">
              <a:avLst/>
            </a:prstGeom>
          </p:spPr>
        </p:pic>
      </p:grpSp>
    </p:spTree>
    <p:extLst>
      <p:ext uri="{BB962C8B-B14F-4D97-AF65-F5344CB8AC3E}">
        <p14:creationId xmlns:p14="http://schemas.microsoft.com/office/powerpoint/2010/main" val="397738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descr="A close-up of people shaking hands&#10;&#10;Description automatically generated with medium confidence">
            <a:extLst>
              <a:ext uri="{FF2B5EF4-FFF2-40B4-BE49-F238E27FC236}">
                <a16:creationId xmlns:a16="http://schemas.microsoft.com/office/drawing/2014/main" id="{16E80ED1-EAC3-FF78-F6F3-22A6F5790C34}"/>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68F99133-1DA2-3887-0A81-3A6E57985E93}"/>
              </a:ext>
            </a:extLst>
          </p:cNvPr>
          <p:cNvSpPr>
            <a:spLocks noGrp="1"/>
          </p:cNvSpPr>
          <p:nvPr>
            <p:ph type="title"/>
          </p:nvPr>
        </p:nvSpPr>
        <p:spPr>
          <a:xfrm>
            <a:off x="457200" y="276890"/>
            <a:ext cx="11201400" cy="892344"/>
          </a:xfrm>
        </p:spPr>
        <p:txBody>
          <a:bodyPr lIns="0" tIns="0" rIns="0" bIns="0" anchor="t" anchorCtr="0">
            <a:normAutofit/>
          </a:bodyPr>
          <a:lstStyle>
            <a:lvl1pPr algn="ctr">
              <a:defRPr sz="4000">
                <a:solidFill>
                  <a:schemeClr val="accent1"/>
                </a:solidFill>
              </a:defRPr>
            </a:lvl1pPr>
          </a:lstStyle>
          <a:p>
            <a:r>
              <a:rPr lang="en-US" dirty="0"/>
              <a:t>Click to edit Master title style</a:t>
            </a:r>
          </a:p>
        </p:txBody>
      </p:sp>
      <p:sp>
        <p:nvSpPr>
          <p:cNvPr id="8" name="Text Placeholder 4">
            <a:extLst>
              <a:ext uri="{FF2B5EF4-FFF2-40B4-BE49-F238E27FC236}">
                <a16:creationId xmlns:a16="http://schemas.microsoft.com/office/drawing/2014/main" id="{8C749AD3-4245-708D-8C5D-E0AA84FE87DB}"/>
              </a:ext>
            </a:extLst>
          </p:cNvPr>
          <p:cNvSpPr>
            <a:spLocks noGrp="1"/>
          </p:cNvSpPr>
          <p:nvPr>
            <p:ph type="body" sz="quarter" idx="3"/>
          </p:nvPr>
        </p:nvSpPr>
        <p:spPr>
          <a:xfrm>
            <a:off x="457200" y="1259528"/>
            <a:ext cx="11201400" cy="4549868"/>
          </a:xfrm>
        </p:spPr>
        <p:txBody>
          <a:bodyPr lIns="0" tIns="0" rIns="0" bIns="0" anchor="t" anchorCtr="0"/>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 name="Group 2">
            <a:extLst>
              <a:ext uri="{FF2B5EF4-FFF2-40B4-BE49-F238E27FC236}">
                <a16:creationId xmlns:a16="http://schemas.microsoft.com/office/drawing/2014/main" id="{BDB19C1A-3304-5EAE-5F78-0F1725725FC1}"/>
              </a:ext>
            </a:extLst>
          </p:cNvPr>
          <p:cNvGrpSpPr/>
          <p:nvPr userDrawn="1"/>
        </p:nvGrpSpPr>
        <p:grpSpPr>
          <a:xfrm>
            <a:off x="0" y="5534126"/>
            <a:ext cx="12192000" cy="1323874"/>
            <a:chOff x="0" y="5534126"/>
            <a:chExt cx="12192000" cy="1323874"/>
          </a:xfrm>
        </p:grpSpPr>
        <p:sp>
          <p:nvSpPr>
            <p:cNvPr id="4" name="Rectangle 3">
              <a:extLst>
                <a:ext uri="{FF2B5EF4-FFF2-40B4-BE49-F238E27FC236}">
                  <a16:creationId xmlns:a16="http://schemas.microsoft.com/office/drawing/2014/main" id="{938537C2-F65C-04CD-2C05-FFB390446D89}"/>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637686-5E89-2DAA-181C-84868757B6C8}"/>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A9191CF4-BB8D-7F37-185A-F54F0A615E21}"/>
                </a:ext>
              </a:extLst>
            </p:cNvPr>
            <p:cNvGrpSpPr/>
            <p:nvPr userDrawn="1"/>
          </p:nvGrpSpPr>
          <p:grpSpPr>
            <a:xfrm>
              <a:off x="4662664" y="5534126"/>
              <a:ext cx="2866673" cy="1241373"/>
              <a:chOff x="4519480" y="5534126"/>
              <a:chExt cx="2866673" cy="1241373"/>
            </a:xfrm>
          </p:grpSpPr>
          <p:cxnSp>
            <p:nvCxnSpPr>
              <p:cNvPr id="9" name="Straight Connector 8">
                <a:extLst>
                  <a:ext uri="{FF2B5EF4-FFF2-40B4-BE49-F238E27FC236}">
                    <a16:creationId xmlns:a16="http://schemas.microsoft.com/office/drawing/2014/main" id="{E8605E9D-6A80-8239-4238-8EB3C30034DF}"/>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9" descr="A white letter in a circle&#10;&#10;AI-generated content may be incorrect.">
                <a:extLst>
                  <a:ext uri="{FF2B5EF4-FFF2-40B4-BE49-F238E27FC236}">
                    <a16:creationId xmlns:a16="http://schemas.microsoft.com/office/drawing/2014/main" id="{9EBE1D6B-6A7A-DD0D-4E1A-DFCB87943D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1" name="Picture 10" descr="A logo for a medical service&#10;&#10;AI-generated content may be incorrect.">
                <a:extLst>
                  <a:ext uri="{FF2B5EF4-FFF2-40B4-BE49-F238E27FC236}">
                    <a16:creationId xmlns:a16="http://schemas.microsoft.com/office/drawing/2014/main" id="{CBD5D53E-BCBC-31CA-73ED-CEBCBE3C807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spTree>
    <p:extLst>
      <p:ext uri="{BB962C8B-B14F-4D97-AF65-F5344CB8AC3E}">
        <p14:creationId xmlns:p14="http://schemas.microsoft.com/office/powerpoint/2010/main" val="14650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472DC5-E3F2-89CB-B9EE-B9028A4F0F4E}"/>
              </a:ext>
            </a:extLst>
          </p:cNvPr>
          <p:cNvSpPr>
            <a:spLocks noGrp="1"/>
          </p:cNvSpPr>
          <p:nvPr>
            <p:ph type="title"/>
          </p:nvPr>
        </p:nvSpPr>
        <p:spPr>
          <a:xfrm>
            <a:off x="457200" y="276888"/>
            <a:ext cx="9002110" cy="1051323"/>
          </a:xfrm>
        </p:spPr>
        <p:txBody>
          <a:bodyPr lIns="0" tIns="0" rIns="0" bIns="0" anchor="t" anchorCtr="0">
            <a:normAutofit/>
          </a:bodyPr>
          <a:lstStyle>
            <a:lvl1pPr>
              <a:defRPr sz="4000">
                <a:solidFill>
                  <a:schemeClr val="accent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4B528494-59E1-AA4F-70E7-22B242396DF3}"/>
              </a:ext>
            </a:extLst>
          </p:cNvPr>
          <p:cNvSpPr>
            <a:spLocks noGrp="1"/>
          </p:cNvSpPr>
          <p:nvPr>
            <p:ph type="body" idx="1"/>
          </p:nvPr>
        </p:nvSpPr>
        <p:spPr>
          <a:xfrm>
            <a:off x="457200" y="1328212"/>
            <a:ext cx="9002110" cy="3977630"/>
          </a:xfrm>
        </p:spPr>
        <p:txBody>
          <a:bodyPr lIns="0" tIns="0" rIns="0" b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4" name="Group 3">
            <a:extLst>
              <a:ext uri="{FF2B5EF4-FFF2-40B4-BE49-F238E27FC236}">
                <a16:creationId xmlns:a16="http://schemas.microsoft.com/office/drawing/2014/main" id="{7693D71A-73E6-F08D-81BA-17C710D192A3}"/>
              </a:ext>
            </a:extLst>
          </p:cNvPr>
          <p:cNvGrpSpPr/>
          <p:nvPr userDrawn="1"/>
        </p:nvGrpSpPr>
        <p:grpSpPr>
          <a:xfrm>
            <a:off x="0" y="5534126"/>
            <a:ext cx="12192000" cy="1323874"/>
            <a:chOff x="0" y="5534126"/>
            <a:chExt cx="12192000" cy="1323874"/>
          </a:xfrm>
        </p:grpSpPr>
        <p:sp>
          <p:nvSpPr>
            <p:cNvPr id="5" name="Rectangle 4">
              <a:extLst>
                <a:ext uri="{FF2B5EF4-FFF2-40B4-BE49-F238E27FC236}">
                  <a16:creationId xmlns:a16="http://schemas.microsoft.com/office/drawing/2014/main" id="{6EA330AF-3790-1810-6046-6F1CC26E785F}"/>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C324D4D-18C8-B995-06D6-468870BEF60E}"/>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0EFADE3-051F-48D0-F20F-D6583A5AAB9D}"/>
                </a:ext>
              </a:extLst>
            </p:cNvPr>
            <p:cNvGrpSpPr/>
            <p:nvPr userDrawn="1"/>
          </p:nvGrpSpPr>
          <p:grpSpPr>
            <a:xfrm>
              <a:off x="4662664" y="5534126"/>
              <a:ext cx="2866673" cy="1241373"/>
              <a:chOff x="4519480" y="5534126"/>
              <a:chExt cx="2866673" cy="1241373"/>
            </a:xfrm>
          </p:grpSpPr>
          <p:cxnSp>
            <p:nvCxnSpPr>
              <p:cNvPr id="8" name="Straight Connector 7">
                <a:extLst>
                  <a:ext uri="{FF2B5EF4-FFF2-40B4-BE49-F238E27FC236}">
                    <a16:creationId xmlns:a16="http://schemas.microsoft.com/office/drawing/2014/main" id="{508644BC-10DC-0C40-9AAD-48DE15901B96}"/>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descr="A white letter in a circle&#10;&#10;AI-generated content may be incorrect.">
                <a:extLst>
                  <a:ext uri="{FF2B5EF4-FFF2-40B4-BE49-F238E27FC236}">
                    <a16:creationId xmlns:a16="http://schemas.microsoft.com/office/drawing/2014/main" id="{A008FDD9-DC06-273A-A4DA-E9D37DBB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3" name="Picture 12" descr="A logo for a medical service&#10;&#10;AI-generated content may be incorrect.">
                <a:extLst>
                  <a:ext uri="{FF2B5EF4-FFF2-40B4-BE49-F238E27FC236}">
                    <a16:creationId xmlns:a16="http://schemas.microsoft.com/office/drawing/2014/main" id="{29022FA8-CE24-40EA-A530-2AF1FF0918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pic>
        <p:nvPicPr>
          <p:cNvPr id="15" name="Picture 14" descr="A person smiling with red hair&#10;&#10;AI-generated content may be incorrect.">
            <a:extLst>
              <a:ext uri="{FF2B5EF4-FFF2-40B4-BE49-F238E27FC236}">
                <a16:creationId xmlns:a16="http://schemas.microsoft.com/office/drawing/2014/main" id="{4573E5B9-A52C-1960-0BD0-0277160E0AA4}"/>
              </a:ext>
            </a:extLst>
          </p:cNvPr>
          <p:cNvPicPr>
            <a:picLocks noChangeAspect="1"/>
          </p:cNvPicPr>
          <p:nvPr userDrawn="1"/>
        </p:nvPicPr>
        <p:blipFill>
          <a:blip r:embed="rId4"/>
          <a:stretch>
            <a:fillRect/>
          </a:stretch>
        </p:blipFill>
        <p:spPr>
          <a:xfrm>
            <a:off x="9884952" y="244343"/>
            <a:ext cx="1699363" cy="5910469"/>
          </a:xfrm>
          <a:prstGeom prst="rect">
            <a:avLst/>
          </a:prstGeom>
          <a:effectLst>
            <a:outerShdw blurRad="305304" dist="38100" dir="5880000" algn="tl" rotWithShape="0">
              <a:prstClr val="black">
                <a:alpha val="40000"/>
              </a:prstClr>
            </a:outerShdw>
          </a:effectLst>
        </p:spPr>
      </p:pic>
    </p:spTree>
    <p:extLst>
      <p:ext uri="{BB962C8B-B14F-4D97-AF65-F5344CB8AC3E}">
        <p14:creationId xmlns:p14="http://schemas.microsoft.com/office/powerpoint/2010/main" val="22020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36C89A-3484-40E8-4EF6-39A7496E1B32}"/>
              </a:ext>
            </a:extLst>
          </p:cNvPr>
          <p:cNvSpPr/>
          <p:nvPr userDrawn="1"/>
        </p:nvSpPr>
        <p:spPr>
          <a:xfrm>
            <a:off x="3482502" y="0"/>
            <a:ext cx="8709498" cy="2323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9EC2D6-936A-CE1F-CDCB-0A79300C6D48}"/>
              </a:ext>
            </a:extLst>
          </p:cNvPr>
          <p:cNvSpPr/>
          <p:nvPr userDrawn="1"/>
        </p:nvSpPr>
        <p:spPr>
          <a:xfrm>
            <a:off x="0" y="2323128"/>
            <a:ext cx="8613648" cy="2261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EC9F63-0F51-F153-2B12-964D4F3BE24B}"/>
              </a:ext>
            </a:extLst>
          </p:cNvPr>
          <p:cNvSpPr/>
          <p:nvPr userDrawn="1"/>
        </p:nvSpPr>
        <p:spPr>
          <a:xfrm>
            <a:off x="3410712" y="4584700"/>
            <a:ext cx="8781288" cy="2273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656C52E-3F92-5B89-C315-E460CC3C0F29}"/>
              </a:ext>
            </a:extLst>
          </p:cNvPr>
          <p:cNvSpPr txBox="1"/>
          <p:nvPr userDrawn="1"/>
        </p:nvSpPr>
        <p:spPr>
          <a:xfrm>
            <a:off x="4086227" y="396007"/>
            <a:ext cx="6195774" cy="1723549"/>
          </a:xfrm>
          <a:prstGeom prst="rect">
            <a:avLst/>
          </a:prstGeom>
          <a:noFill/>
        </p:spPr>
        <p:txBody>
          <a:bodyPr wrap="squar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Our Mission</a:t>
            </a:r>
          </a:p>
          <a:p>
            <a:r>
              <a:rPr lang="en-US" sz="1400" dirty="0">
                <a:solidFill>
                  <a:schemeClr val="bg1"/>
                </a:solidFill>
                <a:latin typeface="Arial" panose="020B0604020202020204" pitchFamily="34" charset="0"/>
                <a:cs typeface="Arial" panose="020B0604020202020204" pitchFamily="34" charset="0"/>
              </a:rPr>
              <a:t>Our mission is to help those who are suffering from substance use disorders. We consider these people our patients, and our singular aim is to help them heal. We’re proud that our clinics provide our patients an environment that is free of judgment and condescension and we’re steadfast in treating everyone with the utmost dignity and respect.</a:t>
            </a:r>
          </a:p>
        </p:txBody>
      </p:sp>
      <p:sp>
        <p:nvSpPr>
          <p:cNvPr id="12" name="TextBox 11">
            <a:extLst>
              <a:ext uri="{FF2B5EF4-FFF2-40B4-BE49-F238E27FC236}">
                <a16:creationId xmlns:a16="http://schemas.microsoft.com/office/drawing/2014/main" id="{64A69473-7B93-F4B5-1023-ACCE43C91510}"/>
              </a:ext>
            </a:extLst>
          </p:cNvPr>
          <p:cNvSpPr txBox="1"/>
          <p:nvPr userDrawn="1"/>
        </p:nvSpPr>
        <p:spPr>
          <a:xfrm>
            <a:off x="714375" y="2643188"/>
            <a:ext cx="6915150" cy="1077218"/>
          </a:xfrm>
          <a:prstGeom prst="rect">
            <a:avLst/>
          </a:prstGeom>
          <a:noFill/>
        </p:spPr>
        <p:txBody>
          <a:bodyPr wrap="squar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Our Vision</a:t>
            </a:r>
          </a:p>
          <a:p>
            <a:r>
              <a:rPr lang="en-US" sz="1400" dirty="0">
                <a:solidFill>
                  <a:schemeClr val="bg1"/>
                </a:solidFill>
                <a:latin typeface="Arial" panose="020B0604020202020204" pitchFamily="34" charset="0"/>
                <a:cs typeface="Arial" panose="020B0604020202020204" pitchFamily="34" charset="0"/>
              </a:rPr>
              <a:t>Leading the change to eliminate the consequences of substance use disorder in our communities.</a:t>
            </a:r>
          </a:p>
        </p:txBody>
      </p:sp>
      <p:sp>
        <p:nvSpPr>
          <p:cNvPr id="13" name="TextBox 12">
            <a:extLst>
              <a:ext uri="{FF2B5EF4-FFF2-40B4-BE49-F238E27FC236}">
                <a16:creationId xmlns:a16="http://schemas.microsoft.com/office/drawing/2014/main" id="{B5874473-4D58-7FF0-902C-6451BCA26FA0}"/>
              </a:ext>
            </a:extLst>
          </p:cNvPr>
          <p:cNvSpPr txBox="1"/>
          <p:nvPr userDrawn="1"/>
        </p:nvSpPr>
        <p:spPr>
          <a:xfrm>
            <a:off x="4171950" y="4847628"/>
            <a:ext cx="6915150" cy="1714380"/>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Our Values</a:t>
            </a:r>
          </a:p>
          <a:p>
            <a:pPr>
              <a:lnSpc>
                <a:spcPct val="150000"/>
              </a:lnSpc>
            </a:pPr>
            <a:r>
              <a:rPr lang="en-US" sz="1400" dirty="0">
                <a:solidFill>
                  <a:schemeClr val="bg1"/>
                </a:solidFill>
                <a:latin typeface="Arial" panose="020B0604020202020204" pitchFamily="34" charset="0"/>
                <a:cs typeface="Arial" panose="020B0604020202020204" pitchFamily="34" charset="0"/>
              </a:rPr>
              <a:t>We see challenges as opportunities to demonstrate initiative.</a:t>
            </a:r>
          </a:p>
          <a:p>
            <a:pPr>
              <a:lnSpc>
                <a:spcPct val="150000"/>
              </a:lnSpc>
            </a:pPr>
            <a:r>
              <a:rPr lang="en-US" sz="1400" dirty="0">
                <a:solidFill>
                  <a:schemeClr val="bg1"/>
                </a:solidFill>
                <a:latin typeface="Arial" panose="020B0604020202020204" pitchFamily="34" charset="0"/>
                <a:cs typeface="Arial" panose="020B0604020202020204" pitchFamily="34" charset="0"/>
              </a:rPr>
              <a:t>We listen to and honor the reality of those we serve.</a:t>
            </a:r>
          </a:p>
          <a:p>
            <a:pPr>
              <a:lnSpc>
                <a:spcPct val="150000"/>
              </a:lnSpc>
            </a:pPr>
            <a:r>
              <a:rPr lang="en-US" sz="1400" dirty="0">
                <a:solidFill>
                  <a:schemeClr val="bg1"/>
                </a:solidFill>
                <a:latin typeface="Arial" panose="020B0604020202020204" pitchFamily="34" charset="0"/>
                <a:cs typeface="Arial" panose="020B0604020202020204" pitchFamily="34" charset="0"/>
              </a:rPr>
              <a:t>We are evangelists for practices grounded in science and evidence. </a:t>
            </a:r>
          </a:p>
          <a:p>
            <a:pPr>
              <a:lnSpc>
                <a:spcPct val="150000"/>
              </a:lnSpc>
            </a:pPr>
            <a:r>
              <a:rPr lang="en-US" sz="1400" dirty="0">
                <a:solidFill>
                  <a:schemeClr val="bg1"/>
                </a:solidFill>
                <a:latin typeface="Arial" panose="020B0604020202020204" pitchFamily="34" charset="0"/>
                <a:cs typeface="Arial" panose="020B0604020202020204" pitchFamily="34" charset="0"/>
              </a:rPr>
              <a:t>We value people who are passionate about making an impact.</a:t>
            </a:r>
          </a:p>
        </p:txBody>
      </p:sp>
      <p:grpSp>
        <p:nvGrpSpPr>
          <p:cNvPr id="2" name="Group 1">
            <a:extLst>
              <a:ext uri="{FF2B5EF4-FFF2-40B4-BE49-F238E27FC236}">
                <a16:creationId xmlns:a16="http://schemas.microsoft.com/office/drawing/2014/main" id="{0FADB822-C3E1-5309-A0C3-8059E94047C6}"/>
              </a:ext>
            </a:extLst>
          </p:cNvPr>
          <p:cNvGrpSpPr/>
          <p:nvPr userDrawn="1"/>
        </p:nvGrpSpPr>
        <p:grpSpPr>
          <a:xfrm>
            <a:off x="9734310" y="52877"/>
            <a:ext cx="2044278" cy="1078166"/>
            <a:chOff x="6096000" y="582802"/>
            <a:chExt cx="2353730" cy="1241373"/>
          </a:xfrm>
        </p:grpSpPr>
        <p:cxnSp>
          <p:nvCxnSpPr>
            <p:cNvPr id="4" name="Straight Connector 3">
              <a:extLst>
                <a:ext uri="{FF2B5EF4-FFF2-40B4-BE49-F238E27FC236}">
                  <a16:creationId xmlns:a16="http://schemas.microsoft.com/office/drawing/2014/main" id="{BEDDED92-0890-4EB3-AB9E-8C94CD40BB76}"/>
                </a:ext>
              </a:extLst>
            </p:cNvPr>
            <p:cNvCxnSpPr>
              <a:cxnSpLocks/>
            </p:cNvCxnSpPr>
            <p:nvPr userDrawn="1"/>
          </p:nvCxnSpPr>
          <p:spPr>
            <a:xfrm>
              <a:off x="7752557" y="836753"/>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5" descr="A white letter in a circle&#10;&#10;AI-generated content may be incorrect.">
              <a:extLst>
                <a:ext uri="{FF2B5EF4-FFF2-40B4-BE49-F238E27FC236}">
                  <a16:creationId xmlns:a16="http://schemas.microsoft.com/office/drawing/2014/main" id="{07306708-BD67-D378-B9FC-7AA871C62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2413" y="932194"/>
              <a:ext cx="437317" cy="742527"/>
            </a:xfrm>
            <a:prstGeom prst="rect">
              <a:avLst/>
            </a:prstGeom>
          </p:spPr>
        </p:pic>
        <p:pic>
          <p:nvPicPr>
            <p:cNvPr id="14" name="Picture 13" descr="A logo for a medical service&#10;&#10;AI-generated content may be incorrect.">
              <a:extLst>
                <a:ext uri="{FF2B5EF4-FFF2-40B4-BE49-F238E27FC236}">
                  <a16:creationId xmlns:a16="http://schemas.microsoft.com/office/drawing/2014/main" id="{9694EAC2-2594-66BA-4D47-EA27D22C9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582802"/>
              <a:ext cx="1504587" cy="1241373"/>
            </a:xfrm>
            <a:prstGeom prst="rect">
              <a:avLst/>
            </a:prstGeom>
          </p:spPr>
        </p:pic>
      </p:grpSp>
      <p:pic>
        <p:nvPicPr>
          <p:cNvPr id="16" name="Picture 15" descr="A person smiling for the camera&#10;&#10;Description automatically generated with medium confidence">
            <a:extLst>
              <a:ext uri="{FF2B5EF4-FFF2-40B4-BE49-F238E27FC236}">
                <a16:creationId xmlns:a16="http://schemas.microsoft.com/office/drawing/2014/main" id="{7B6608DA-DDBA-89CA-960A-C2913AA024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482502" cy="2323128"/>
          </a:xfrm>
          <a:prstGeom prst="rect">
            <a:avLst/>
          </a:prstGeom>
        </p:spPr>
      </p:pic>
      <p:pic>
        <p:nvPicPr>
          <p:cNvPr id="17" name="Picture 16" descr="A group of people sitting on a couch&#10;&#10;Description automatically generated with medium confidence">
            <a:extLst>
              <a:ext uri="{FF2B5EF4-FFF2-40B4-BE49-F238E27FC236}">
                <a16:creationId xmlns:a16="http://schemas.microsoft.com/office/drawing/2014/main" id="{64543CEE-8585-EC96-25F5-9143414B2FF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372002" y="2323128"/>
            <a:ext cx="3819998" cy="2264621"/>
          </a:xfrm>
          <a:prstGeom prst="rect">
            <a:avLst/>
          </a:prstGeom>
        </p:spPr>
      </p:pic>
      <p:pic>
        <p:nvPicPr>
          <p:cNvPr id="18" name="Picture 17" descr="A picture containing person, people&#10;&#10;Description automatically generated">
            <a:extLst>
              <a:ext uri="{FF2B5EF4-FFF2-40B4-BE49-F238E27FC236}">
                <a16:creationId xmlns:a16="http://schemas.microsoft.com/office/drawing/2014/main" id="{4133997A-5665-10A7-BE30-76B949B07E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4584192"/>
            <a:ext cx="3410712" cy="2273808"/>
          </a:xfrm>
          <a:prstGeom prst="rect">
            <a:avLst/>
          </a:prstGeom>
        </p:spPr>
      </p:pic>
    </p:spTree>
    <p:extLst>
      <p:ext uri="{BB962C8B-B14F-4D97-AF65-F5344CB8AC3E}">
        <p14:creationId xmlns:p14="http://schemas.microsoft.com/office/powerpoint/2010/main" val="197673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D8984C-E090-338E-9DC6-5158BA4E6919}"/>
              </a:ext>
            </a:extLst>
          </p:cNvPr>
          <p:cNvSpPr/>
          <p:nvPr userDrawn="1"/>
        </p:nvSpPr>
        <p:spPr>
          <a:xfrm>
            <a:off x="3482502" y="0"/>
            <a:ext cx="8709498" cy="2323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402F410-583A-63D3-C329-F3A7FCA37113}"/>
              </a:ext>
            </a:extLst>
          </p:cNvPr>
          <p:cNvSpPr/>
          <p:nvPr userDrawn="1"/>
        </p:nvSpPr>
        <p:spPr>
          <a:xfrm>
            <a:off x="3410712" y="2323128"/>
            <a:ext cx="5202936" cy="2261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84C858-79FB-2761-AF7A-3B5EDF82B55D}"/>
              </a:ext>
            </a:extLst>
          </p:cNvPr>
          <p:cNvSpPr/>
          <p:nvPr userDrawn="1"/>
        </p:nvSpPr>
        <p:spPr>
          <a:xfrm>
            <a:off x="3410712" y="4584700"/>
            <a:ext cx="8781288" cy="2273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C8897CE-89C9-2C47-6688-AB73BD152A3D}"/>
              </a:ext>
            </a:extLst>
          </p:cNvPr>
          <p:cNvSpPr>
            <a:spLocks noGrp="1"/>
          </p:cNvSpPr>
          <p:nvPr>
            <p:ph type="title"/>
          </p:nvPr>
        </p:nvSpPr>
        <p:spPr>
          <a:xfrm>
            <a:off x="457200" y="274320"/>
            <a:ext cx="2649794" cy="1397001"/>
          </a:xfrm>
        </p:spPr>
        <p:txBody>
          <a:bodyPr lIns="0" tIns="0" rIns="0" bIns="0" anchor="t" anchorCtr="0">
            <a:normAutofit/>
          </a:bodyPr>
          <a:lstStyle>
            <a:lvl1pPr>
              <a:defRPr sz="36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3E795F66-425D-C774-FE64-906FC66ACD79}"/>
              </a:ext>
            </a:extLst>
          </p:cNvPr>
          <p:cNvSpPr>
            <a:spLocks noGrp="1"/>
          </p:cNvSpPr>
          <p:nvPr>
            <p:ph type="body" idx="1"/>
          </p:nvPr>
        </p:nvSpPr>
        <p:spPr>
          <a:xfrm>
            <a:off x="436306" y="1972235"/>
            <a:ext cx="2649794" cy="4410877"/>
          </a:xfrm>
        </p:spPr>
        <p:txBody>
          <a:bodyPr lIns="0" tIns="0" rIns="0" bIns="0">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6" name="TextBox 15">
            <a:extLst>
              <a:ext uri="{FF2B5EF4-FFF2-40B4-BE49-F238E27FC236}">
                <a16:creationId xmlns:a16="http://schemas.microsoft.com/office/drawing/2014/main" id="{3ED3410A-B5D3-A1F2-A4AF-DD4DF26708F9}"/>
              </a:ext>
            </a:extLst>
          </p:cNvPr>
          <p:cNvSpPr txBox="1"/>
          <p:nvPr userDrawn="1"/>
        </p:nvSpPr>
        <p:spPr>
          <a:xfrm>
            <a:off x="5987526" y="210852"/>
            <a:ext cx="4134984" cy="1938992"/>
          </a:xfrm>
          <a:prstGeom prst="rect">
            <a:avLst/>
          </a:prstGeom>
          <a:noFill/>
        </p:spPr>
        <p:txBody>
          <a:bodyPr wrap="squar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Our Mission</a:t>
            </a:r>
          </a:p>
          <a:p>
            <a:r>
              <a:rPr lang="en-US" sz="1200" dirty="0">
                <a:solidFill>
                  <a:schemeClr val="bg1"/>
                </a:solidFill>
                <a:latin typeface="Arial" panose="020B0604020202020204" pitchFamily="34" charset="0"/>
                <a:cs typeface="Arial" panose="020B0604020202020204" pitchFamily="34" charset="0"/>
              </a:rPr>
              <a:t>Our mission is to help those who are suffering </a:t>
            </a:r>
          </a:p>
          <a:p>
            <a:r>
              <a:rPr lang="en-US" sz="1200" dirty="0">
                <a:solidFill>
                  <a:schemeClr val="bg1"/>
                </a:solidFill>
                <a:latin typeface="Arial" panose="020B0604020202020204" pitchFamily="34" charset="0"/>
                <a:cs typeface="Arial" panose="020B0604020202020204" pitchFamily="34" charset="0"/>
              </a:rPr>
              <a:t>from substance use disorders. We consider </a:t>
            </a:r>
          </a:p>
          <a:p>
            <a:r>
              <a:rPr lang="en-US" sz="1200" dirty="0">
                <a:solidFill>
                  <a:schemeClr val="bg1"/>
                </a:solidFill>
                <a:latin typeface="Arial" panose="020B0604020202020204" pitchFamily="34" charset="0"/>
                <a:cs typeface="Arial" panose="020B0604020202020204" pitchFamily="34" charset="0"/>
              </a:rPr>
              <a:t>these people our patients, and our singular aim is to help </a:t>
            </a:r>
          </a:p>
          <a:p>
            <a:r>
              <a:rPr lang="en-US" sz="1200" dirty="0">
                <a:solidFill>
                  <a:schemeClr val="bg1"/>
                </a:solidFill>
                <a:latin typeface="Arial" panose="020B0604020202020204" pitchFamily="34" charset="0"/>
                <a:cs typeface="Arial" panose="020B0604020202020204" pitchFamily="34" charset="0"/>
              </a:rPr>
              <a:t>them heal. We’re proud that our clinics provide our patients an environment that is free of judgment and condescension and we’re steadfast in treating everyone with the utmost dignity and respect.</a:t>
            </a:r>
          </a:p>
        </p:txBody>
      </p:sp>
      <p:sp>
        <p:nvSpPr>
          <p:cNvPr id="17" name="TextBox 16">
            <a:extLst>
              <a:ext uri="{FF2B5EF4-FFF2-40B4-BE49-F238E27FC236}">
                <a16:creationId xmlns:a16="http://schemas.microsoft.com/office/drawing/2014/main" id="{10568565-3F5C-6B59-42D0-3CE594362528}"/>
              </a:ext>
            </a:extLst>
          </p:cNvPr>
          <p:cNvSpPr txBox="1"/>
          <p:nvPr userDrawn="1"/>
        </p:nvSpPr>
        <p:spPr>
          <a:xfrm>
            <a:off x="3960340" y="2842595"/>
            <a:ext cx="3933825" cy="1015663"/>
          </a:xfrm>
          <a:prstGeom prst="rect">
            <a:avLst/>
          </a:prstGeom>
          <a:noFill/>
        </p:spPr>
        <p:txBody>
          <a:bodyPr wrap="squar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Our Vision</a:t>
            </a:r>
          </a:p>
          <a:p>
            <a:r>
              <a:rPr lang="en-US" sz="1200" dirty="0">
                <a:solidFill>
                  <a:schemeClr val="bg1"/>
                </a:solidFill>
                <a:latin typeface="Arial" panose="020B0604020202020204" pitchFamily="34" charset="0"/>
                <a:cs typeface="Arial" panose="020B0604020202020204" pitchFamily="34" charset="0"/>
              </a:rPr>
              <a:t>Leading the change to eliminate the consequences of substance use disorder in our communities.</a:t>
            </a:r>
          </a:p>
        </p:txBody>
      </p:sp>
      <p:sp>
        <p:nvSpPr>
          <p:cNvPr id="18" name="TextBox 17">
            <a:extLst>
              <a:ext uri="{FF2B5EF4-FFF2-40B4-BE49-F238E27FC236}">
                <a16:creationId xmlns:a16="http://schemas.microsoft.com/office/drawing/2014/main" id="{6DE64905-AA14-E8B2-B964-6117B947734F}"/>
              </a:ext>
            </a:extLst>
          </p:cNvPr>
          <p:cNvSpPr txBox="1"/>
          <p:nvPr userDrawn="1"/>
        </p:nvSpPr>
        <p:spPr>
          <a:xfrm>
            <a:off x="7146036" y="4847628"/>
            <a:ext cx="4893564" cy="153548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Our Values</a:t>
            </a:r>
          </a:p>
          <a:p>
            <a:pPr>
              <a:lnSpc>
                <a:spcPct val="150000"/>
              </a:lnSpc>
            </a:pPr>
            <a:r>
              <a:rPr lang="en-US" sz="1200" dirty="0">
                <a:solidFill>
                  <a:schemeClr val="bg1"/>
                </a:solidFill>
                <a:latin typeface="Arial" panose="020B0604020202020204" pitchFamily="34" charset="0"/>
                <a:cs typeface="Arial" panose="020B0604020202020204" pitchFamily="34" charset="0"/>
              </a:rPr>
              <a:t>We see challenges as opportunities to demonstrate initiative.</a:t>
            </a:r>
          </a:p>
          <a:p>
            <a:pPr>
              <a:lnSpc>
                <a:spcPct val="150000"/>
              </a:lnSpc>
            </a:pPr>
            <a:r>
              <a:rPr lang="en-US" sz="1200" dirty="0">
                <a:solidFill>
                  <a:schemeClr val="bg1"/>
                </a:solidFill>
                <a:latin typeface="Arial" panose="020B0604020202020204" pitchFamily="34" charset="0"/>
                <a:cs typeface="Arial" panose="020B0604020202020204" pitchFamily="34" charset="0"/>
              </a:rPr>
              <a:t>We listen to and honor the reality of those we serve.</a:t>
            </a:r>
          </a:p>
          <a:p>
            <a:pPr>
              <a:lnSpc>
                <a:spcPct val="150000"/>
              </a:lnSpc>
            </a:pPr>
            <a:r>
              <a:rPr lang="en-US" sz="1200" dirty="0">
                <a:solidFill>
                  <a:schemeClr val="bg1"/>
                </a:solidFill>
                <a:latin typeface="Arial" panose="020B0604020202020204" pitchFamily="34" charset="0"/>
                <a:cs typeface="Arial" panose="020B0604020202020204" pitchFamily="34" charset="0"/>
              </a:rPr>
              <a:t>We are evangelists for practices grounded in science and evidence. </a:t>
            </a:r>
          </a:p>
          <a:p>
            <a:pPr>
              <a:lnSpc>
                <a:spcPct val="150000"/>
              </a:lnSpc>
            </a:pPr>
            <a:r>
              <a:rPr lang="en-US" sz="1200" dirty="0">
                <a:solidFill>
                  <a:schemeClr val="bg1"/>
                </a:solidFill>
                <a:latin typeface="Arial" panose="020B0604020202020204" pitchFamily="34" charset="0"/>
                <a:cs typeface="Arial" panose="020B0604020202020204" pitchFamily="34" charset="0"/>
              </a:rPr>
              <a:t>We value people who are passionate about making an impact.</a:t>
            </a:r>
          </a:p>
        </p:txBody>
      </p:sp>
      <p:grpSp>
        <p:nvGrpSpPr>
          <p:cNvPr id="5" name="Group 4">
            <a:extLst>
              <a:ext uri="{FF2B5EF4-FFF2-40B4-BE49-F238E27FC236}">
                <a16:creationId xmlns:a16="http://schemas.microsoft.com/office/drawing/2014/main" id="{854CA29B-3108-BEDD-DB93-116710A87D71}"/>
              </a:ext>
            </a:extLst>
          </p:cNvPr>
          <p:cNvGrpSpPr/>
          <p:nvPr userDrawn="1"/>
        </p:nvGrpSpPr>
        <p:grpSpPr>
          <a:xfrm>
            <a:off x="9734310" y="52877"/>
            <a:ext cx="2044278" cy="1078166"/>
            <a:chOff x="6096000" y="582802"/>
            <a:chExt cx="2353730" cy="1241373"/>
          </a:xfrm>
        </p:grpSpPr>
        <p:cxnSp>
          <p:nvCxnSpPr>
            <p:cNvPr id="7" name="Straight Connector 6">
              <a:extLst>
                <a:ext uri="{FF2B5EF4-FFF2-40B4-BE49-F238E27FC236}">
                  <a16:creationId xmlns:a16="http://schemas.microsoft.com/office/drawing/2014/main" id="{1643B46C-EB8B-91A1-90B9-596EA5F40D86}"/>
                </a:ext>
              </a:extLst>
            </p:cNvPr>
            <p:cNvCxnSpPr>
              <a:cxnSpLocks/>
            </p:cNvCxnSpPr>
            <p:nvPr userDrawn="1"/>
          </p:nvCxnSpPr>
          <p:spPr>
            <a:xfrm>
              <a:off x="7752557" y="836753"/>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A white letter in a circle&#10;&#10;AI-generated content may be incorrect.">
              <a:extLst>
                <a:ext uri="{FF2B5EF4-FFF2-40B4-BE49-F238E27FC236}">
                  <a16:creationId xmlns:a16="http://schemas.microsoft.com/office/drawing/2014/main" id="{4396C72F-ADA0-2722-B757-5CA5505092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2413" y="932194"/>
              <a:ext cx="437317" cy="742527"/>
            </a:xfrm>
            <a:prstGeom prst="rect">
              <a:avLst/>
            </a:prstGeom>
          </p:spPr>
        </p:pic>
        <p:pic>
          <p:nvPicPr>
            <p:cNvPr id="9" name="Picture 8" descr="A logo for a medical service&#10;&#10;AI-generated content may be incorrect.">
              <a:extLst>
                <a:ext uri="{FF2B5EF4-FFF2-40B4-BE49-F238E27FC236}">
                  <a16:creationId xmlns:a16="http://schemas.microsoft.com/office/drawing/2014/main" id="{8113C306-495A-9ADC-E888-A7E0A9BCEB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582802"/>
              <a:ext cx="1504587" cy="1241373"/>
            </a:xfrm>
            <a:prstGeom prst="rect">
              <a:avLst/>
            </a:prstGeom>
          </p:spPr>
        </p:pic>
      </p:grpSp>
      <p:pic>
        <p:nvPicPr>
          <p:cNvPr id="19" name="Picture 18" descr="A person smiling for the camera&#10;&#10;Description automatically generated with medium confidence">
            <a:extLst>
              <a:ext uri="{FF2B5EF4-FFF2-40B4-BE49-F238E27FC236}">
                <a16:creationId xmlns:a16="http://schemas.microsoft.com/office/drawing/2014/main" id="{E0A6148A-A669-4C23-8EEE-F5DB9857FD6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410711" y="0"/>
            <a:ext cx="2290879" cy="2323128"/>
          </a:xfrm>
          <a:prstGeom prst="rect">
            <a:avLst/>
          </a:prstGeom>
        </p:spPr>
      </p:pic>
      <p:pic>
        <p:nvPicPr>
          <p:cNvPr id="20" name="Picture 19" descr="A group of people sitting on a couch&#10;&#10;Description automatically generated with medium confidence">
            <a:extLst>
              <a:ext uri="{FF2B5EF4-FFF2-40B4-BE49-F238E27FC236}">
                <a16:creationId xmlns:a16="http://schemas.microsoft.com/office/drawing/2014/main" id="{829DFB70-CBEE-A37F-35F3-FBFADF6470A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372002" y="2323128"/>
            <a:ext cx="3819998" cy="2264621"/>
          </a:xfrm>
          <a:prstGeom prst="rect">
            <a:avLst/>
          </a:prstGeom>
        </p:spPr>
      </p:pic>
      <p:pic>
        <p:nvPicPr>
          <p:cNvPr id="21" name="Picture 20" descr="A picture containing person, people&#10;&#10;Description automatically generated">
            <a:extLst>
              <a:ext uri="{FF2B5EF4-FFF2-40B4-BE49-F238E27FC236}">
                <a16:creationId xmlns:a16="http://schemas.microsoft.com/office/drawing/2014/main" id="{52F32441-95C6-CB5D-BF6E-59798F438E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10712" y="4584192"/>
            <a:ext cx="3410712" cy="2273808"/>
          </a:xfrm>
          <a:prstGeom prst="rect">
            <a:avLst/>
          </a:prstGeom>
        </p:spPr>
      </p:pic>
    </p:spTree>
    <p:extLst>
      <p:ext uri="{BB962C8B-B14F-4D97-AF65-F5344CB8AC3E}">
        <p14:creationId xmlns:p14="http://schemas.microsoft.com/office/powerpoint/2010/main" val="291357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38AD6C-0EEC-1430-ED2C-9619197D3558}"/>
              </a:ext>
            </a:extLst>
          </p:cNvPr>
          <p:cNvSpPr>
            <a:spLocks noGrp="1"/>
          </p:cNvSpPr>
          <p:nvPr>
            <p:ph type="title"/>
          </p:nvPr>
        </p:nvSpPr>
        <p:spPr>
          <a:xfrm>
            <a:off x="457200" y="274320"/>
            <a:ext cx="6375863" cy="1104901"/>
          </a:xfrm>
        </p:spPr>
        <p:txBody>
          <a:bodyPr anchor="t" anchorCtr="0">
            <a:normAutofit/>
          </a:bodyPr>
          <a:lstStyle>
            <a:lvl1pPr>
              <a:defRPr sz="4000">
                <a:solidFill>
                  <a:schemeClr val="accent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3985E902-A623-1385-2E89-81B03D099AC8}"/>
              </a:ext>
            </a:extLst>
          </p:cNvPr>
          <p:cNvSpPr>
            <a:spLocks noGrp="1"/>
          </p:cNvSpPr>
          <p:nvPr>
            <p:ph type="body" idx="1"/>
          </p:nvPr>
        </p:nvSpPr>
        <p:spPr>
          <a:xfrm>
            <a:off x="457200" y="1607807"/>
            <a:ext cx="6375862" cy="37332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3" name="Picture 12" descr="A group of people holding flags&#10;&#10;Description automatically generated with medium confidence">
            <a:extLst>
              <a:ext uri="{FF2B5EF4-FFF2-40B4-BE49-F238E27FC236}">
                <a16:creationId xmlns:a16="http://schemas.microsoft.com/office/drawing/2014/main" id="{1D669F52-B73C-7752-13D6-4D39D0DFDD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8465" y="-9726"/>
            <a:ext cx="1939306" cy="2450377"/>
          </a:xfrm>
          <a:prstGeom prst="rect">
            <a:avLst/>
          </a:prstGeom>
        </p:spPr>
      </p:pic>
      <p:pic>
        <p:nvPicPr>
          <p:cNvPr id="15" name="Picture 14" descr="A group of people smiling&#10;&#10;Description automatically generated with low confidence">
            <a:extLst>
              <a:ext uri="{FF2B5EF4-FFF2-40B4-BE49-F238E27FC236}">
                <a16:creationId xmlns:a16="http://schemas.microsoft.com/office/drawing/2014/main" id="{E3165E7E-9F36-B52B-6E7D-B1B3C21FA5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2"/>
          <a:stretch/>
        </p:blipFill>
        <p:spPr>
          <a:xfrm>
            <a:off x="9223432" y="2436037"/>
            <a:ext cx="2969572" cy="1485897"/>
          </a:xfrm>
          <a:prstGeom prst="rect">
            <a:avLst/>
          </a:prstGeom>
        </p:spPr>
      </p:pic>
      <p:pic>
        <p:nvPicPr>
          <p:cNvPr id="16" name="Picture 15" descr="A person smiling at the camera&#10;&#10;Description automatically generated with medium confidence">
            <a:extLst>
              <a:ext uri="{FF2B5EF4-FFF2-40B4-BE49-F238E27FC236}">
                <a16:creationId xmlns:a16="http://schemas.microsoft.com/office/drawing/2014/main" id="{E644AA8C-E76E-143E-5069-44BFFD8E7D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18465" y="2436036"/>
            <a:ext cx="2233464" cy="1488617"/>
          </a:xfrm>
          <a:prstGeom prst="rect">
            <a:avLst/>
          </a:prstGeom>
        </p:spPr>
      </p:pic>
      <p:pic>
        <p:nvPicPr>
          <p:cNvPr id="27" name="Picture 26" descr="A person sitting in a chair&#10;&#10;AI-generated content may be incorrect.">
            <a:extLst>
              <a:ext uri="{FF2B5EF4-FFF2-40B4-BE49-F238E27FC236}">
                <a16:creationId xmlns:a16="http://schemas.microsoft.com/office/drawing/2014/main" id="{A16A7235-1893-9726-FFC0-F3BFA1B8478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057771" y="1"/>
            <a:ext cx="3134224" cy="2420435"/>
          </a:xfrm>
          <a:prstGeom prst="rect">
            <a:avLst/>
          </a:prstGeom>
        </p:spPr>
      </p:pic>
      <p:cxnSp>
        <p:nvCxnSpPr>
          <p:cNvPr id="19" name="Straight Connector 18">
            <a:extLst>
              <a:ext uri="{FF2B5EF4-FFF2-40B4-BE49-F238E27FC236}">
                <a16:creationId xmlns:a16="http://schemas.microsoft.com/office/drawing/2014/main" id="{3A7532E5-4948-BA11-65BD-8D8EB9B5EA65}"/>
              </a:ext>
            </a:extLst>
          </p:cNvPr>
          <p:cNvCxnSpPr>
            <a:cxnSpLocks/>
          </p:cNvCxnSpPr>
          <p:nvPr userDrawn="1"/>
        </p:nvCxnSpPr>
        <p:spPr>
          <a:xfrm>
            <a:off x="7118465" y="2438344"/>
            <a:ext cx="508287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FF8C91-71E2-1F08-7A18-B53C9E009D5C}"/>
              </a:ext>
            </a:extLst>
          </p:cNvPr>
          <p:cNvCxnSpPr>
            <a:cxnSpLocks/>
          </p:cNvCxnSpPr>
          <p:nvPr userDrawn="1"/>
        </p:nvCxnSpPr>
        <p:spPr>
          <a:xfrm>
            <a:off x="9060545" y="-28279"/>
            <a:ext cx="0" cy="244871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A person in a wheelchair petting a dog&#10;&#10;AI-generated content may be incorrect.">
            <a:extLst>
              <a:ext uri="{FF2B5EF4-FFF2-40B4-BE49-F238E27FC236}">
                <a16:creationId xmlns:a16="http://schemas.microsoft.com/office/drawing/2014/main" id="{DEF12C2A-ACE0-2D67-B278-8E245AE5976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118465" y="3902039"/>
            <a:ext cx="1991218" cy="1666852"/>
          </a:xfrm>
          <a:prstGeom prst="rect">
            <a:avLst/>
          </a:prstGeom>
        </p:spPr>
      </p:pic>
      <p:pic>
        <p:nvPicPr>
          <p:cNvPr id="24" name="Picture 23" descr="A close-up of a person holding a pen on a person's shoulder&#10;&#10;AI-generated content may be incorrect.">
            <a:extLst>
              <a:ext uri="{FF2B5EF4-FFF2-40B4-BE49-F238E27FC236}">
                <a16:creationId xmlns:a16="http://schemas.microsoft.com/office/drawing/2014/main" id="{87969214-1BAD-96BE-EB0E-526C49EAE021}"/>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118435" y="3921935"/>
            <a:ext cx="3073566" cy="1659854"/>
          </a:xfrm>
          <a:prstGeom prst="rect">
            <a:avLst/>
          </a:prstGeom>
        </p:spPr>
      </p:pic>
      <p:cxnSp>
        <p:nvCxnSpPr>
          <p:cNvPr id="21" name="Straight Connector 20">
            <a:extLst>
              <a:ext uri="{FF2B5EF4-FFF2-40B4-BE49-F238E27FC236}">
                <a16:creationId xmlns:a16="http://schemas.microsoft.com/office/drawing/2014/main" id="{C7907B05-6A84-BC4F-2127-439DEB60FF14}"/>
              </a:ext>
            </a:extLst>
          </p:cNvPr>
          <p:cNvCxnSpPr>
            <a:cxnSpLocks/>
          </p:cNvCxnSpPr>
          <p:nvPr userDrawn="1"/>
        </p:nvCxnSpPr>
        <p:spPr>
          <a:xfrm>
            <a:off x="7118465" y="3919030"/>
            <a:ext cx="508287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73BCA8-421F-9A7B-017D-2CD87104B4B1}"/>
              </a:ext>
            </a:extLst>
          </p:cNvPr>
          <p:cNvCxnSpPr>
            <a:cxnSpLocks/>
          </p:cNvCxnSpPr>
          <p:nvPr userDrawn="1"/>
        </p:nvCxnSpPr>
        <p:spPr>
          <a:xfrm>
            <a:off x="9343178" y="2423976"/>
            <a:ext cx="0" cy="1505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95FC74-A155-9CB3-FBFB-5DBD1E38FA3B}"/>
              </a:ext>
            </a:extLst>
          </p:cNvPr>
          <p:cNvCxnSpPr>
            <a:cxnSpLocks/>
          </p:cNvCxnSpPr>
          <p:nvPr userDrawn="1"/>
        </p:nvCxnSpPr>
        <p:spPr>
          <a:xfrm>
            <a:off x="9109683" y="3919030"/>
            <a:ext cx="8751" cy="17896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59A292A-484A-F603-95FE-2266C636695E}"/>
              </a:ext>
            </a:extLst>
          </p:cNvPr>
          <p:cNvGrpSpPr/>
          <p:nvPr userDrawn="1"/>
        </p:nvGrpSpPr>
        <p:grpSpPr>
          <a:xfrm>
            <a:off x="0" y="5534126"/>
            <a:ext cx="12192000" cy="1323874"/>
            <a:chOff x="0" y="5534126"/>
            <a:chExt cx="12192000" cy="1323874"/>
          </a:xfrm>
        </p:grpSpPr>
        <p:sp>
          <p:nvSpPr>
            <p:cNvPr id="3" name="Rectangle 2">
              <a:extLst>
                <a:ext uri="{FF2B5EF4-FFF2-40B4-BE49-F238E27FC236}">
                  <a16:creationId xmlns:a16="http://schemas.microsoft.com/office/drawing/2014/main" id="{5B4DACDF-8915-CD00-C784-70CFCFEAD3D7}"/>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0B4D503-AB6C-71D2-CE30-B57FA768A875}"/>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49DD1C30-BD00-7D92-6059-F62D73B5F58B}"/>
                </a:ext>
              </a:extLst>
            </p:cNvPr>
            <p:cNvGrpSpPr/>
            <p:nvPr userDrawn="1"/>
          </p:nvGrpSpPr>
          <p:grpSpPr>
            <a:xfrm>
              <a:off x="4662664" y="5534126"/>
              <a:ext cx="2866673" cy="1241373"/>
              <a:chOff x="4519480" y="5534126"/>
              <a:chExt cx="2866673" cy="1241373"/>
            </a:xfrm>
          </p:grpSpPr>
          <p:cxnSp>
            <p:nvCxnSpPr>
              <p:cNvPr id="6" name="Straight Connector 5">
                <a:extLst>
                  <a:ext uri="{FF2B5EF4-FFF2-40B4-BE49-F238E27FC236}">
                    <a16:creationId xmlns:a16="http://schemas.microsoft.com/office/drawing/2014/main" id="{DDE17183-58A3-1DA6-8C62-F6DC48DFA5A9}"/>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descr="A white letter in a circle&#10;&#10;AI-generated content may be incorrect.">
                <a:extLst>
                  <a:ext uri="{FF2B5EF4-FFF2-40B4-BE49-F238E27FC236}">
                    <a16:creationId xmlns:a16="http://schemas.microsoft.com/office/drawing/2014/main" id="{5AF17439-DF57-D3EF-2053-2CEAC9C49EC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1" name="Picture 10" descr="A logo for a medical service&#10;&#10;AI-generated content may be incorrect.">
                <a:extLst>
                  <a:ext uri="{FF2B5EF4-FFF2-40B4-BE49-F238E27FC236}">
                    <a16:creationId xmlns:a16="http://schemas.microsoft.com/office/drawing/2014/main" id="{01E445B4-48CA-5FF1-6AEF-6DD65CD2FC0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spTree>
    <p:extLst>
      <p:ext uri="{BB962C8B-B14F-4D97-AF65-F5344CB8AC3E}">
        <p14:creationId xmlns:p14="http://schemas.microsoft.com/office/powerpoint/2010/main" val="491133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601BF-9B50-1238-DC0E-E4F7E97627CD}"/>
              </a:ext>
            </a:extLst>
          </p:cNvPr>
          <p:cNvSpPr/>
          <p:nvPr userDrawn="1"/>
        </p:nvSpPr>
        <p:spPr>
          <a:xfrm>
            <a:off x="6096000" y="0"/>
            <a:ext cx="6096000" cy="3429000"/>
          </a:xfrm>
          <a:prstGeom prst="rect">
            <a:avLst/>
          </a:prstGeom>
          <a:solidFill>
            <a:schemeClr val="accent1">
              <a:alpha val="167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8D4526-C711-914E-3F97-BD82CA74CBE7}"/>
              </a:ext>
            </a:extLst>
          </p:cNvPr>
          <p:cNvSpPr>
            <a:spLocks noGrp="1"/>
          </p:cNvSpPr>
          <p:nvPr>
            <p:ph type="title" hasCustomPrompt="1"/>
          </p:nvPr>
        </p:nvSpPr>
        <p:spPr>
          <a:xfrm>
            <a:off x="6738937" y="3808412"/>
            <a:ext cx="5257800" cy="3049588"/>
          </a:xfrm>
        </p:spPr>
        <p:txBody>
          <a:bodyPr>
            <a:noAutofit/>
          </a:bodyPr>
          <a:lstStyle>
            <a:lvl1pPr algn="r">
              <a:defRPr sz="28700" spc="-300">
                <a:solidFill>
                  <a:schemeClr val="accent2">
                    <a:alpha val="10000"/>
                  </a:schemeClr>
                </a:solidFill>
              </a:defRPr>
            </a:lvl1pPr>
          </a:lstStyle>
          <a:p>
            <a:r>
              <a:rPr lang="en-US" dirty="0"/>
              <a:t>01</a:t>
            </a:r>
          </a:p>
        </p:txBody>
      </p:sp>
      <p:sp>
        <p:nvSpPr>
          <p:cNvPr id="7" name="Rectangle 6">
            <a:extLst>
              <a:ext uri="{FF2B5EF4-FFF2-40B4-BE49-F238E27FC236}">
                <a16:creationId xmlns:a16="http://schemas.microsoft.com/office/drawing/2014/main" id="{7569C582-9C48-37A2-DECB-287233B4A14C}"/>
              </a:ext>
            </a:extLst>
          </p:cNvPr>
          <p:cNvSpPr/>
          <p:nvPr userDrawn="1"/>
        </p:nvSpPr>
        <p:spPr>
          <a:xfrm>
            <a:off x="0" y="1442"/>
            <a:ext cx="61258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Text Placeholder 4">
            <a:extLst>
              <a:ext uri="{FF2B5EF4-FFF2-40B4-BE49-F238E27FC236}">
                <a16:creationId xmlns:a16="http://schemas.microsoft.com/office/drawing/2014/main" id="{7054A704-DAF3-F3DE-A6FF-E7C3BEC40872}"/>
              </a:ext>
            </a:extLst>
          </p:cNvPr>
          <p:cNvSpPr>
            <a:spLocks noGrp="1"/>
          </p:cNvSpPr>
          <p:nvPr>
            <p:ph type="body" sz="quarter" idx="10"/>
          </p:nvPr>
        </p:nvSpPr>
        <p:spPr>
          <a:xfrm>
            <a:off x="457200" y="1812437"/>
            <a:ext cx="5183188" cy="3721690"/>
          </a:xfrm>
        </p:spPr>
        <p:txBody>
          <a:bodyPr lIns="0" tIns="0" rIns="0" bIns="0" anchor="t" anchorCtr="0"/>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4">
            <a:extLst>
              <a:ext uri="{FF2B5EF4-FFF2-40B4-BE49-F238E27FC236}">
                <a16:creationId xmlns:a16="http://schemas.microsoft.com/office/drawing/2014/main" id="{DAB15439-E3A0-C0FE-24D0-75EEF5270732}"/>
              </a:ext>
            </a:extLst>
          </p:cNvPr>
          <p:cNvSpPr>
            <a:spLocks noGrp="1"/>
          </p:cNvSpPr>
          <p:nvPr>
            <p:ph type="body" sz="quarter" idx="11" hasCustomPrompt="1"/>
          </p:nvPr>
        </p:nvSpPr>
        <p:spPr>
          <a:xfrm>
            <a:off x="457200" y="431875"/>
            <a:ext cx="5183188" cy="1151864"/>
          </a:xfrm>
        </p:spPr>
        <p:txBody>
          <a:bodyPr lIns="0" tIns="0" rIns="0" bIns="0" anchor="t" anchorCtr="0">
            <a:normAutofit/>
          </a:bodyPr>
          <a:lstStyle>
            <a:lvl1pPr marL="0" indent="0">
              <a:buNone/>
              <a:defRPr sz="4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grpSp>
        <p:nvGrpSpPr>
          <p:cNvPr id="6" name="Group 5">
            <a:extLst>
              <a:ext uri="{FF2B5EF4-FFF2-40B4-BE49-F238E27FC236}">
                <a16:creationId xmlns:a16="http://schemas.microsoft.com/office/drawing/2014/main" id="{EB0FF91C-2F3C-D0A0-7D7C-539066053416}"/>
              </a:ext>
            </a:extLst>
          </p:cNvPr>
          <p:cNvGrpSpPr/>
          <p:nvPr userDrawn="1"/>
        </p:nvGrpSpPr>
        <p:grpSpPr>
          <a:xfrm>
            <a:off x="1568185" y="5534126"/>
            <a:ext cx="2866673" cy="1241373"/>
            <a:chOff x="1420700" y="5534126"/>
            <a:chExt cx="2866673" cy="1241373"/>
          </a:xfrm>
        </p:grpSpPr>
        <p:cxnSp>
          <p:nvCxnSpPr>
            <p:cNvPr id="3" name="Straight Connector 2">
              <a:extLst>
                <a:ext uri="{FF2B5EF4-FFF2-40B4-BE49-F238E27FC236}">
                  <a16:creationId xmlns:a16="http://schemas.microsoft.com/office/drawing/2014/main" id="{47D41852-AA62-0E4A-5083-5A643B7E34F3}"/>
                </a:ext>
              </a:extLst>
            </p:cNvPr>
            <p:cNvCxnSpPr>
              <a:cxnSpLocks/>
            </p:cNvCxnSpPr>
            <p:nvPr userDrawn="1"/>
          </p:nvCxnSpPr>
          <p:spPr>
            <a:xfrm>
              <a:off x="330381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white letter in a circle&#10;&#10;AI-generated content may be incorrect.">
              <a:extLst>
                <a:ext uri="{FF2B5EF4-FFF2-40B4-BE49-F238E27FC236}">
                  <a16:creationId xmlns:a16="http://schemas.microsoft.com/office/drawing/2014/main" id="{E2DB5898-C1DF-5C06-DEB6-75B19A3FCA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7808" y="5816748"/>
              <a:ext cx="499565" cy="848220"/>
            </a:xfrm>
            <a:prstGeom prst="rect">
              <a:avLst/>
            </a:prstGeom>
          </p:spPr>
        </p:pic>
        <p:pic>
          <p:nvPicPr>
            <p:cNvPr id="5" name="Picture 4" descr="A logo for a medical service&#10;&#10;AI-generated content may be incorrect.">
              <a:extLst>
                <a:ext uri="{FF2B5EF4-FFF2-40B4-BE49-F238E27FC236}">
                  <a16:creationId xmlns:a16="http://schemas.microsoft.com/office/drawing/2014/main" id="{47B99C26-C123-1BAD-9776-3A08C6F371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0700" y="5534126"/>
              <a:ext cx="1504587" cy="1241373"/>
            </a:xfrm>
            <a:prstGeom prst="rect">
              <a:avLst/>
            </a:prstGeom>
          </p:spPr>
        </p:pic>
      </p:grpSp>
    </p:spTree>
    <p:extLst>
      <p:ext uri="{BB962C8B-B14F-4D97-AF65-F5344CB8AC3E}">
        <p14:creationId xmlns:p14="http://schemas.microsoft.com/office/powerpoint/2010/main" val="38790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4"/>
            <a:ext cx="5386916" cy="639762"/>
          </a:xfrm>
        </p:spPr>
        <p:txBody>
          <a:bodyPr anchor="b"/>
          <a:lstStyle>
            <a:lvl1pPr marL="0" indent="0">
              <a:buNone/>
              <a:defRPr sz="1650" b="1"/>
            </a:lvl1pPr>
            <a:lvl2pPr marL="318131" indent="0">
              <a:buNone/>
              <a:defRPr sz="1425" b="1"/>
            </a:lvl2pPr>
            <a:lvl3pPr marL="636262" indent="0">
              <a:buNone/>
              <a:defRPr sz="1200" b="1"/>
            </a:lvl3pPr>
            <a:lvl4pPr marL="954392" indent="0">
              <a:buNone/>
              <a:defRPr sz="1125" b="1"/>
            </a:lvl4pPr>
            <a:lvl5pPr marL="1272524" indent="0">
              <a:buNone/>
              <a:defRPr sz="1125" b="1"/>
            </a:lvl5pPr>
            <a:lvl6pPr marL="1590654" indent="0">
              <a:buNone/>
              <a:defRPr sz="1125" b="1"/>
            </a:lvl6pPr>
            <a:lvl7pPr marL="1908786" indent="0">
              <a:buNone/>
              <a:defRPr sz="1125" b="1"/>
            </a:lvl7pPr>
            <a:lvl8pPr marL="2226916" indent="0">
              <a:buNone/>
              <a:defRPr sz="1125" b="1"/>
            </a:lvl8pPr>
            <a:lvl9pPr marL="2545047" indent="0">
              <a:buNone/>
              <a:defRPr sz="1125" b="1"/>
            </a:lvl9pPr>
          </a:lstStyle>
          <a:p>
            <a:pPr lvl="0"/>
            <a:r>
              <a:rPr lang="en-US"/>
              <a:t>Click to edit Master text styles</a:t>
            </a:r>
          </a:p>
        </p:txBody>
      </p:sp>
      <p:sp>
        <p:nvSpPr>
          <p:cNvPr id="4" name="Content Placeholder 3"/>
          <p:cNvSpPr>
            <a:spLocks noGrp="1"/>
          </p:cNvSpPr>
          <p:nvPr>
            <p:ph sz="half" idx="2"/>
          </p:nvPr>
        </p:nvSpPr>
        <p:spPr>
          <a:xfrm>
            <a:off x="609603" y="2174876"/>
            <a:ext cx="5386916" cy="3951288"/>
          </a:xfrm>
        </p:spPr>
        <p:txBody>
          <a:bodyPr/>
          <a:lstStyle>
            <a:lvl1pPr>
              <a:defRPr sz="165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9" y="1535114"/>
            <a:ext cx="5389035" cy="639762"/>
          </a:xfrm>
        </p:spPr>
        <p:txBody>
          <a:bodyPr anchor="b"/>
          <a:lstStyle>
            <a:lvl1pPr marL="0" indent="0">
              <a:buNone/>
              <a:defRPr sz="1650" b="1"/>
            </a:lvl1pPr>
            <a:lvl2pPr marL="318131" indent="0">
              <a:buNone/>
              <a:defRPr sz="1425" b="1"/>
            </a:lvl2pPr>
            <a:lvl3pPr marL="636262" indent="0">
              <a:buNone/>
              <a:defRPr sz="1200" b="1"/>
            </a:lvl3pPr>
            <a:lvl4pPr marL="954392" indent="0">
              <a:buNone/>
              <a:defRPr sz="1125" b="1"/>
            </a:lvl4pPr>
            <a:lvl5pPr marL="1272524" indent="0">
              <a:buNone/>
              <a:defRPr sz="1125" b="1"/>
            </a:lvl5pPr>
            <a:lvl6pPr marL="1590654" indent="0">
              <a:buNone/>
              <a:defRPr sz="1125" b="1"/>
            </a:lvl6pPr>
            <a:lvl7pPr marL="1908786" indent="0">
              <a:buNone/>
              <a:defRPr sz="1125" b="1"/>
            </a:lvl7pPr>
            <a:lvl8pPr marL="2226916" indent="0">
              <a:buNone/>
              <a:defRPr sz="1125" b="1"/>
            </a:lvl8pPr>
            <a:lvl9pPr marL="2545047"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93369" y="2174876"/>
            <a:ext cx="5389035" cy="3951288"/>
          </a:xfrm>
        </p:spPr>
        <p:txBody>
          <a:bodyPr/>
          <a:lstStyle>
            <a:lvl1pPr>
              <a:defRPr sz="165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78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descr="A person with the arms crossed&#10;&#10;Description automatically generated with medium confidence">
            <a:extLst>
              <a:ext uri="{FF2B5EF4-FFF2-40B4-BE49-F238E27FC236}">
                <a16:creationId xmlns:a16="http://schemas.microsoft.com/office/drawing/2014/main" id="{E227A137-C297-FBAF-B4CC-8E62250D5F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386"/>
          <a:stretch/>
        </p:blipFill>
        <p:spPr>
          <a:xfrm>
            <a:off x="0" y="-7316"/>
            <a:ext cx="8734632" cy="6851994"/>
          </a:xfrm>
          <a:prstGeom prst="rect">
            <a:avLst/>
          </a:prstGeom>
        </p:spPr>
      </p:pic>
      <p:sp>
        <p:nvSpPr>
          <p:cNvPr id="7" name="Rectangle 6">
            <a:extLst>
              <a:ext uri="{FF2B5EF4-FFF2-40B4-BE49-F238E27FC236}">
                <a16:creationId xmlns:a16="http://schemas.microsoft.com/office/drawing/2014/main" id="{118E2E96-E872-A8CC-F14B-8860EDAB0E6F}"/>
              </a:ext>
            </a:extLst>
          </p:cNvPr>
          <p:cNvSpPr/>
          <p:nvPr userDrawn="1"/>
        </p:nvSpPr>
        <p:spPr>
          <a:xfrm>
            <a:off x="3675016" y="-13322"/>
            <a:ext cx="8516984" cy="6871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872A35-BE34-D520-FF77-7D4E2E57A585}"/>
              </a:ext>
            </a:extLst>
          </p:cNvPr>
          <p:cNvSpPr>
            <a:spLocks noGrp="1"/>
          </p:cNvSpPr>
          <p:nvPr>
            <p:ph type="ctrTitle" hasCustomPrompt="1"/>
          </p:nvPr>
        </p:nvSpPr>
        <p:spPr>
          <a:xfrm>
            <a:off x="4210594" y="2598269"/>
            <a:ext cx="7445828" cy="830731"/>
          </a:xfrm>
        </p:spPr>
        <p:txBody>
          <a:bodyPr lIns="0" tIns="0" rIns="0" bIns="0" anchor="t" anchorCtr="0">
            <a:noAutofit/>
          </a:bodyPr>
          <a:lstStyle>
            <a:lvl1pPr algn="ctr">
              <a:defRPr sz="4000">
                <a:solidFill>
                  <a:schemeClr val="bg1"/>
                </a:solidFill>
              </a:defRPr>
            </a:lvl1pPr>
          </a:lstStyle>
          <a:p>
            <a:r>
              <a:rPr lang="en-US" dirty="0"/>
              <a:t>Click to edit Master title page</a:t>
            </a:r>
          </a:p>
        </p:txBody>
      </p:sp>
      <p:sp>
        <p:nvSpPr>
          <p:cNvPr id="3" name="Subtitle 2">
            <a:extLst>
              <a:ext uri="{FF2B5EF4-FFF2-40B4-BE49-F238E27FC236}">
                <a16:creationId xmlns:a16="http://schemas.microsoft.com/office/drawing/2014/main" id="{8E6ABA83-6A80-EB9E-2FE1-1CB5E2E3F0F9}"/>
              </a:ext>
            </a:extLst>
          </p:cNvPr>
          <p:cNvSpPr>
            <a:spLocks noGrp="1"/>
          </p:cNvSpPr>
          <p:nvPr>
            <p:ph type="subTitle" idx="1"/>
          </p:nvPr>
        </p:nvSpPr>
        <p:spPr>
          <a:xfrm>
            <a:off x="4210594" y="3735815"/>
            <a:ext cx="7445829" cy="1401024"/>
          </a:xfrm>
        </p:spPr>
        <p:txBody>
          <a:bodyPr lIns="0" tIns="0" rIns="0" bIns="0"/>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6" name="Straight Connector 15">
            <a:extLst>
              <a:ext uri="{FF2B5EF4-FFF2-40B4-BE49-F238E27FC236}">
                <a16:creationId xmlns:a16="http://schemas.microsoft.com/office/drawing/2014/main" id="{BF032CE0-1F1F-3BDE-AE08-3C412DE92733}"/>
              </a:ext>
            </a:extLst>
          </p:cNvPr>
          <p:cNvCxnSpPr>
            <a:cxnSpLocks/>
          </p:cNvCxnSpPr>
          <p:nvPr userDrawn="1"/>
        </p:nvCxnSpPr>
        <p:spPr>
          <a:xfrm>
            <a:off x="3675016" y="-13322"/>
            <a:ext cx="0" cy="687132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4762E2C-3B5A-FBAB-F91A-3A51A5E566EB}"/>
              </a:ext>
            </a:extLst>
          </p:cNvPr>
          <p:cNvGrpSpPr/>
          <p:nvPr userDrawn="1"/>
        </p:nvGrpSpPr>
        <p:grpSpPr>
          <a:xfrm>
            <a:off x="5930862" y="220718"/>
            <a:ext cx="4005291" cy="1807258"/>
            <a:chOff x="6096000" y="582802"/>
            <a:chExt cx="2751163" cy="1241373"/>
          </a:xfrm>
        </p:grpSpPr>
        <p:cxnSp>
          <p:nvCxnSpPr>
            <p:cNvPr id="6" name="Straight Connector 5">
              <a:extLst>
                <a:ext uri="{FF2B5EF4-FFF2-40B4-BE49-F238E27FC236}">
                  <a16:creationId xmlns:a16="http://schemas.microsoft.com/office/drawing/2014/main" id="{6DCA9303-E35C-4822-AAE7-F26FAF46B69A}"/>
                </a:ext>
              </a:extLst>
            </p:cNvPr>
            <p:cNvCxnSpPr>
              <a:cxnSpLocks/>
            </p:cNvCxnSpPr>
            <p:nvPr userDrawn="1"/>
          </p:nvCxnSpPr>
          <p:spPr>
            <a:xfrm>
              <a:off x="7979113" y="836753"/>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A white letter in a circle&#10;&#10;AI-generated content may be incorrect.">
              <a:extLst>
                <a:ext uri="{FF2B5EF4-FFF2-40B4-BE49-F238E27FC236}">
                  <a16:creationId xmlns:a16="http://schemas.microsoft.com/office/drawing/2014/main" id="{5308CA99-26D3-D42E-B4B6-1B8D1DB610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09846" y="932193"/>
              <a:ext cx="437317" cy="742527"/>
            </a:xfrm>
            <a:prstGeom prst="rect">
              <a:avLst/>
            </a:prstGeom>
          </p:spPr>
        </p:pic>
        <p:pic>
          <p:nvPicPr>
            <p:cNvPr id="10" name="Picture 9" descr="A logo for a medical service&#10;&#10;AI-generated content may be incorrect.">
              <a:extLst>
                <a:ext uri="{FF2B5EF4-FFF2-40B4-BE49-F238E27FC236}">
                  <a16:creationId xmlns:a16="http://schemas.microsoft.com/office/drawing/2014/main" id="{DCDEE37B-11A4-3DF9-D43A-5D4EF0511B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96000" y="582802"/>
              <a:ext cx="1504587" cy="1241373"/>
            </a:xfrm>
            <a:prstGeom prst="rect">
              <a:avLst/>
            </a:prstGeom>
          </p:spPr>
        </p:pic>
      </p:grpSp>
    </p:spTree>
    <p:extLst>
      <p:ext uri="{BB962C8B-B14F-4D97-AF65-F5344CB8AC3E}">
        <p14:creationId xmlns:p14="http://schemas.microsoft.com/office/powerpoint/2010/main" val="97621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marL="342900" indent="-342900">
              <a:buClr>
                <a:srgbClr val="A356A0"/>
              </a:buClr>
              <a:buFont typeface="Arial" panose="020B0604020202020204" pitchFamily="34" charset="0"/>
              <a:buChar char="•"/>
              <a:defRPr sz="1950">
                <a:solidFill>
                  <a:srgbClr val="333333"/>
                </a:solidFill>
              </a:defRPr>
            </a:lvl1pPr>
            <a:lvl2pPr>
              <a:buClr>
                <a:srgbClr val="A356A0"/>
              </a:buClr>
              <a:defRPr sz="1650">
                <a:solidFill>
                  <a:srgbClr val="333333"/>
                </a:solidFill>
              </a:defRPr>
            </a:lvl2pPr>
            <a:lvl3pPr>
              <a:buClr>
                <a:srgbClr val="A356A0"/>
              </a:buClr>
              <a:defRPr sz="1425">
                <a:solidFill>
                  <a:srgbClr val="333333"/>
                </a:solidFill>
              </a:defRPr>
            </a:lvl3pPr>
            <a:lvl4pPr>
              <a:buClr>
                <a:srgbClr val="A356A0"/>
              </a:buClr>
              <a:defRPr sz="1200">
                <a:solidFill>
                  <a:srgbClr val="333333"/>
                </a:solidFill>
              </a:defRPr>
            </a:lvl4pPr>
            <a:lvl5pPr>
              <a:buClr>
                <a:srgbClr val="A356A0"/>
              </a:buClr>
              <a:defRPr sz="1200">
                <a:solidFill>
                  <a:srgbClr val="333333"/>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4"/>
            <a:ext cx="5384800" cy="4525963"/>
          </a:xfrm>
        </p:spPr>
        <p:txBody>
          <a:bodyPr/>
          <a:lstStyle>
            <a:lvl1pPr>
              <a:defRPr sz="1950"/>
            </a:lvl1pPr>
            <a:lvl2pPr>
              <a:defRPr sz="1650"/>
            </a:lvl2pPr>
            <a:lvl3pPr>
              <a:defRPr sz="1425"/>
            </a:lvl3pPr>
            <a:lvl4pPr marL="1168816" indent="-214313">
              <a:buClr>
                <a:srgbClr val="A356A0"/>
              </a:buClr>
              <a:buFont typeface="Arial" panose="020B0604020202020204" pitchFamily="34" charset="0"/>
              <a:buChar char="−"/>
              <a:defRPr sz="1200"/>
            </a:lvl4pPr>
            <a:lvl5pPr marL="1272237" indent="0">
              <a:buNone/>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170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51865D-96A2-51D6-4DB8-3259B1FA6BF3}"/>
              </a:ext>
            </a:extLst>
          </p:cNvPr>
          <p:cNvSpPr/>
          <p:nvPr userDrawn="1"/>
        </p:nvSpPr>
        <p:spPr>
          <a:xfrm>
            <a:off x="6125851" y="4450732"/>
            <a:ext cx="6066147" cy="2407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87420088-7C1C-68FB-261F-D825FC0FF2D3}"/>
              </a:ext>
            </a:extLst>
          </p:cNvPr>
          <p:cNvCxnSpPr>
            <a:cxnSpLocks/>
          </p:cNvCxnSpPr>
          <p:nvPr userDrawn="1"/>
        </p:nvCxnSpPr>
        <p:spPr>
          <a:xfrm>
            <a:off x="6125851" y="4476148"/>
            <a:ext cx="6066147"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9EB218B7-DD4F-75BA-7EBF-50AA94A9D887}"/>
              </a:ext>
            </a:extLst>
          </p:cNvPr>
          <p:cNvSpPr>
            <a:spLocks noGrp="1"/>
          </p:cNvSpPr>
          <p:nvPr>
            <p:ph type="body" sz="quarter" idx="3"/>
          </p:nvPr>
        </p:nvSpPr>
        <p:spPr>
          <a:xfrm>
            <a:off x="457200" y="1740721"/>
            <a:ext cx="5183188" cy="3955083"/>
          </a:xfrm>
        </p:spPr>
        <p:txBody>
          <a:bodyPr lIns="0" tIns="0" rIns="0" bIns="0" anchor="t"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itle 1">
            <a:extLst>
              <a:ext uri="{FF2B5EF4-FFF2-40B4-BE49-F238E27FC236}">
                <a16:creationId xmlns:a16="http://schemas.microsoft.com/office/drawing/2014/main" id="{9CD09A4F-49F2-C860-AC02-78BEB0066D77}"/>
              </a:ext>
            </a:extLst>
          </p:cNvPr>
          <p:cNvSpPr>
            <a:spLocks noGrp="1"/>
          </p:cNvSpPr>
          <p:nvPr>
            <p:ph type="ctrTitle" hasCustomPrompt="1"/>
          </p:nvPr>
        </p:nvSpPr>
        <p:spPr>
          <a:xfrm>
            <a:off x="457200" y="331465"/>
            <a:ext cx="5183188" cy="1253715"/>
          </a:xfrm>
        </p:spPr>
        <p:txBody>
          <a:bodyPr lIns="0" tIns="0" rIns="0" bIns="0" anchor="t" anchorCtr="0">
            <a:noAutofit/>
          </a:bodyPr>
          <a:lstStyle>
            <a:lvl1pPr algn="l">
              <a:defRPr sz="4000">
                <a:solidFill>
                  <a:schemeClr val="accent1"/>
                </a:solidFill>
              </a:defRPr>
            </a:lvl1pPr>
          </a:lstStyle>
          <a:p>
            <a:r>
              <a:rPr lang="en-US" dirty="0"/>
              <a:t>Click to edit Master title page</a:t>
            </a:r>
          </a:p>
        </p:txBody>
      </p:sp>
      <p:grpSp>
        <p:nvGrpSpPr>
          <p:cNvPr id="25" name="Group 24">
            <a:extLst>
              <a:ext uri="{FF2B5EF4-FFF2-40B4-BE49-F238E27FC236}">
                <a16:creationId xmlns:a16="http://schemas.microsoft.com/office/drawing/2014/main" id="{0DB6A082-028E-C04C-7EC5-AD70AB8A04F1}"/>
              </a:ext>
            </a:extLst>
          </p:cNvPr>
          <p:cNvGrpSpPr/>
          <p:nvPr userDrawn="1"/>
        </p:nvGrpSpPr>
        <p:grpSpPr>
          <a:xfrm>
            <a:off x="7156278" y="4647503"/>
            <a:ext cx="4005291" cy="1807258"/>
            <a:chOff x="6096000" y="582802"/>
            <a:chExt cx="2751163" cy="1241373"/>
          </a:xfrm>
        </p:grpSpPr>
        <p:cxnSp>
          <p:nvCxnSpPr>
            <p:cNvPr id="26" name="Straight Connector 25">
              <a:extLst>
                <a:ext uri="{FF2B5EF4-FFF2-40B4-BE49-F238E27FC236}">
                  <a16:creationId xmlns:a16="http://schemas.microsoft.com/office/drawing/2014/main" id="{7064257F-5D5E-B078-C235-0705A17AEFF9}"/>
                </a:ext>
              </a:extLst>
            </p:cNvPr>
            <p:cNvCxnSpPr>
              <a:cxnSpLocks/>
            </p:cNvCxnSpPr>
            <p:nvPr userDrawn="1"/>
          </p:nvCxnSpPr>
          <p:spPr>
            <a:xfrm>
              <a:off x="7979113" y="836753"/>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8" name="Picture 27" descr="A white letter in a circle&#10;&#10;AI-generated content may be incorrect.">
              <a:extLst>
                <a:ext uri="{FF2B5EF4-FFF2-40B4-BE49-F238E27FC236}">
                  <a16:creationId xmlns:a16="http://schemas.microsoft.com/office/drawing/2014/main" id="{F01614C5-391D-69F9-6F44-14CC3DD173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9846" y="932193"/>
              <a:ext cx="437317" cy="742527"/>
            </a:xfrm>
            <a:prstGeom prst="rect">
              <a:avLst/>
            </a:prstGeom>
          </p:spPr>
        </p:pic>
        <p:pic>
          <p:nvPicPr>
            <p:cNvPr id="29" name="Picture 28" descr="A logo for a medical service&#10;&#10;AI-generated content may be incorrect.">
              <a:extLst>
                <a:ext uri="{FF2B5EF4-FFF2-40B4-BE49-F238E27FC236}">
                  <a16:creationId xmlns:a16="http://schemas.microsoft.com/office/drawing/2014/main" id="{92853A65-B906-021A-B470-F7626588B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582802"/>
              <a:ext cx="1504587" cy="1241373"/>
            </a:xfrm>
            <a:prstGeom prst="rect">
              <a:avLst/>
            </a:prstGeom>
          </p:spPr>
        </p:pic>
      </p:grpSp>
      <p:pic>
        <p:nvPicPr>
          <p:cNvPr id="2" name="Picture 1">
            <a:extLst>
              <a:ext uri="{FF2B5EF4-FFF2-40B4-BE49-F238E27FC236}">
                <a16:creationId xmlns:a16="http://schemas.microsoft.com/office/drawing/2014/main" id="{740536F0-083E-6410-58D4-F66CC433AA8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125851" y="0"/>
            <a:ext cx="6066147" cy="4476146"/>
          </a:xfrm>
          <a:prstGeom prst="rect">
            <a:avLst/>
          </a:prstGeom>
        </p:spPr>
      </p:pic>
    </p:spTree>
    <p:extLst>
      <p:ext uri="{BB962C8B-B14F-4D97-AF65-F5344CB8AC3E}">
        <p14:creationId xmlns:p14="http://schemas.microsoft.com/office/powerpoint/2010/main" val="295321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18849C9-A13E-F311-675D-7AB7D7AFDA28}"/>
              </a:ext>
            </a:extLst>
          </p:cNvPr>
          <p:cNvSpPr>
            <a:spLocks noGrp="1"/>
          </p:cNvSpPr>
          <p:nvPr>
            <p:ph type="title"/>
          </p:nvPr>
        </p:nvSpPr>
        <p:spPr>
          <a:xfrm>
            <a:off x="457200" y="274320"/>
            <a:ext cx="11205148" cy="982551"/>
          </a:xfrm>
        </p:spPr>
        <p:txBody>
          <a:bodyPr lIns="0" tIns="0" rIns="0" bIns="0" anchor="t" anchorCtr="0">
            <a:normAutofit/>
          </a:bodyPr>
          <a:lstStyle>
            <a:lvl1pPr>
              <a:defRPr sz="4000">
                <a:solidFill>
                  <a:schemeClr val="accent1"/>
                </a:solidFill>
              </a:defRPr>
            </a:lvl1pPr>
          </a:lstStyle>
          <a:p>
            <a:r>
              <a:rPr lang="en-US" dirty="0"/>
              <a:t>Click to edit Master title style</a:t>
            </a:r>
          </a:p>
        </p:txBody>
      </p:sp>
      <p:sp>
        <p:nvSpPr>
          <p:cNvPr id="26" name="Content Placeholder 2">
            <a:extLst>
              <a:ext uri="{FF2B5EF4-FFF2-40B4-BE49-F238E27FC236}">
                <a16:creationId xmlns:a16="http://schemas.microsoft.com/office/drawing/2014/main" id="{55920DBE-8051-DF06-FA60-72D6AF6048D5}"/>
              </a:ext>
            </a:extLst>
          </p:cNvPr>
          <p:cNvSpPr>
            <a:spLocks noGrp="1"/>
          </p:cNvSpPr>
          <p:nvPr>
            <p:ph idx="1"/>
          </p:nvPr>
        </p:nvSpPr>
        <p:spPr>
          <a:xfrm>
            <a:off x="457200" y="1259440"/>
            <a:ext cx="11201400" cy="4122030"/>
          </a:xfrm>
        </p:spPr>
        <p:txBody>
          <a:bodyPr lIns="0" tIns="0" rIns="0" bIns="0"/>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ADF0D182-7F50-2D63-1BFF-432AB8674496}"/>
              </a:ext>
            </a:extLst>
          </p:cNvPr>
          <p:cNvGrpSpPr/>
          <p:nvPr userDrawn="1"/>
        </p:nvGrpSpPr>
        <p:grpSpPr>
          <a:xfrm>
            <a:off x="0" y="5534126"/>
            <a:ext cx="12192000" cy="1323874"/>
            <a:chOff x="0" y="5534126"/>
            <a:chExt cx="12192000" cy="1323874"/>
          </a:xfrm>
        </p:grpSpPr>
        <p:sp>
          <p:nvSpPr>
            <p:cNvPr id="4" name="Rectangle 3">
              <a:extLst>
                <a:ext uri="{FF2B5EF4-FFF2-40B4-BE49-F238E27FC236}">
                  <a16:creationId xmlns:a16="http://schemas.microsoft.com/office/drawing/2014/main" id="{A3AEFB15-1A3F-3FB3-5206-D1C26F8CDC05}"/>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FE25560-0DD5-A76D-900D-9A59C8ADC74D}"/>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264A3CF1-D034-5F00-CA72-92E1067027AE}"/>
                </a:ext>
              </a:extLst>
            </p:cNvPr>
            <p:cNvGrpSpPr/>
            <p:nvPr userDrawn="1"/>
          </p:nvGrpSpPr>
          <p:grpSpPr>
            <a:xfrm>
              <a:off x="4662664" y="5534126"/>
              <a:ext cx="2866673" cy="1241373"/>
              <a:chOff x="4519480" y="5534126"/>
              <a:chExt cx="2866673" cy="1241373"/>
            </a:xfrm>
          </p:grpSpPr>
          <p:cxnSp>
            <p:nvCxnSpPr>
              <p:cNvPr id="8" name="Straight Connector 7">
                <a:extLst>
                  <a:ext uri="{FF2B5EF4-FFF2-40B4-BE49-F238E27FC236}">
                    <a16:creationId xmlns:a16="http://schemas.microsoft.com/office/drawing/2014/main" id="{2954978B-6369-3BB7-FBC8-98912C3203FB}"/>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9" descr="A white letter in a circle&#10;&#10;AI-generated content may be incorrect.">
                <a:extLst>
                  <a:ext uri="{FF2B5EF4-FFF2-40B4-BE49-F238E27FC236}">
                    <a16:creationId xmlns:a16="http://schemas.microsoft.com/office/drawing/2014/main" id="{403F2A8E-75A0-91E0-A5EE-E80FFFAD8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2" name="Picture 11" descr="A logo for a medical service&#10;&#10;AI-generated content may be incorrect.">
                <a:extLst>
                  <a:ext uri="{FF2B5EF4-FFF2-40B4-BE49-F238E27FC236}">
                    <a16:creationId xmlns:a16="http://schemas.microsoft.com/office/drawing/2014/main" id="{C9249264-4C06-BD34-6207-A6A3BD8738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spTree>
    <p:extLst>
      <p:ext uri="{BB962C8B-B14F-4D97-AF65-F5344CB8AC3E}">
        <p14:creationId xmlns:p14="http://schemas.microsoft.com/office/powerpoint/2010/main" val="208302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18849C9-A13E-F311-675D-7AB7D7AFDA28}"/>
              </a:ext>
            </a:extLst>
          </p:cNvPr>
          <p:cNvSpPr>
            <a:spLocks noGrp="1"/>
          </p:cNvSpPr>
          <p:nvPr>
            <p:ph type="title"/>
          </p:nvPr>
        </p:nvSpPr>
        <p:spPr>
          <a:xfrm>
            <a:off x="457200" y="274320"/>
            <a:ext cx="11205148" cy="982551"/>
          </a:xfrm>
        </p:spPr>
        <p:txBody>
          <a:bodyPr lIns="0" tIns="0" rIns="0" bIns="0" anchor="t" anchorCtr="0">
            <a:normAutofit/>
          </a:bodyPr>
          <a:lstStyle>
            <a:lvl1pPr>
              <a:defRPr sz="4000">
                <a:solidFill>
                  <a:schemeClr val="accent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C3BCCEB5-EE68-AAD2-C51A-745B8C341E07}"/>
              </a:ext>
            </a:extLst>
          </p:cNvPr>
          <p:cNvGrpSpPr/>
          <p:nvPr userDrawn="1"/>
        </p:nvGrpSpPr>
        <p:grpSpPr>
          <a:xfrm>
            <a:off x="0" y="5534126"/>
            <a:ext cx="12192000" cy="1323874"/>
            <a:chOff x="0" y="5534126"/>
            <a:chExt cx="12192000" cy="1323874"/>
          </a:xfrm>
        </p:grpSpPr>
        <p:sp>
          <p:nvSpPr>
            <p:cNvPr id="3" name="Rectangle 2">
              <a:extLst>
                <a:ext uri="{FF2B5EF4-FFF2-40B4-BE49-F238E27FC236}">
                  <a16:creationId xmlns:a16="http://schemas.microsoft.com/office/drawing/2014/main" id="{0E412DC6-ABFB-6E6D-D546-763B34F4EF39}"/>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407B16C-CC4E-B37F-A90B-72A879917AA1}"/>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2FF4CEEA-53F4-7828-E4B3-D984379E2E12}"/>
                </a:ext>
              </a:extLst>
            </p:cNvPr>
            <p:cNvGrpSpPr/>
            <p:nvPr userDrawn="1"/>
          </p:nvGrpSpPr>
          <p:grpSpPr>
            <a:xfrm>
              <a:off x="4662664" y="5534126"/>
              <a:ext cx="2866673" cy="1241373"/>
              <a:chOff x="4519480" y="5534126"/>
              <a:chExt cx="2866673" cy="1241373"/>
            </a:xfrm>
          </p:grpSpPr>
          <p:cxnSp>
            <p:nvCxnSpPr>
              <p:cNvPr id="6" name="Straight Connector 5">
                <a:extLst>
                  <a:ext uri="{FF2B5EF4-FFF2-40B4-BE49-F238E27FC236}">
                    <a16:creationId xmlns:a16="http://schemas.microsoft.com/office/drawing/2014/main" id="{0526034B-C2AF-000C-C8E8-62B548480AC0}"/>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descr="A white letter in a circle&#10;&#10;AI-generated content may be incorrect.">
                <a:extLst>
                  <a:ext uri="{FF2B5EF4-FFF2-40B4-BE49-F238E27FC236}">
                    <a16:creationId xmlns:a16="http://schemas.microsoft.com/office/drawing/2014/main" id="{C9A8937C-290A-2764-C5D9-523BCB0AFB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8" name="Picture 7" descr="A logo for a medical service&#10;&#10;AI-generated content may be incorrect.">
                <a:extLst>
                  <a:ext uri="{FF2B5EF4-FFF2-40B4-BE49-F238E27FC236}">
                    <a16:creationId xmlns:a16="http://schemas.microsoft.com/office/drawing/2014/main" id="{AAD33192-8C05-6CA0-AAFC-2EF4D416A9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spTree>
    <p:extLst>
      <p:ext uri="{BB962C8B-B14F-4D97-AF65-F5344CB8AC3E}">
        <p14:creationId xmlns:p14="http://schemas.microsoft.com/office/powerpoint/2010/main" val="142761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18849C9-A13E-F311-675D-7AB7D7AFDA28}"/>
              </a:ext>
            </a:extLst>
          </p:cNvPr>
          <p:cNvSpPr>
            <a:spLocks noGrp="1"/>
          </p:cNvSpPr>
          <p:nvPr>
            <p:ph type="title"/>
          </p:nvPr>
        </p:nvSpPr>
        <p:spPr>
          <a:xfrm>
            <a:off x="457199" y="274320"/>
            <a:ext cx="8185759" cy="982551"/>
          </a:xfrm>
        </p:spPr>
        <p:txBody>
          <a:bodyPr lIns="0" tIns="0" rIns="0" bIns="0" anchor="t" anchorCtr="0">
            <a:normAutofit/>
          </a:bodyPr>
          <a:lstStyle>
            <a:lvl1pPr>
              <a:defRPr sz="4000">
                <a:solidFill>
                  <a:schemeClr val="accent1"/>
                </a:solidFill>
              </a:defRPr>
            </a:lvl1pPr>
          </a:lstStyle>
          <a:p>
            <a:r>
              <a:rPr lang="en-US" dirty="0"/>
              <a:t>Click to edit Master title style</a:t>
            </a:r>
          </a:p>
        </p:txBody>
      </p:sp>
      <p:sp>
        <p:nvSpPr>
          <p:cNvPr id="26" name="Content Placeholder 2">
            <a:extLst>
              <a:ext uri="{FF2B5EF4-FFF2-40B4-BE49-F238E27FC236}">
                <a16:creationId xmlns:a16="http://schemas.microsoft.com/office/drawing/2014/main" id="{55920DBE-8051-DF06-FA60-72D6AF6048D5}"/>
              </a:ext>
            </a:extLst>
          </p:cNvPr>
          <p:cNvSpPr>
            <a:spLocks noGrp="1"/>
          </p:cNvSpPr>
          <p:nvPr>
            <p:ph idx="1"/>
          </p:nvPr>
        </p:nvSpPr>
        <p:spPr>
          <a:xfrm>
            <a:off x="457199" y="1602340"/>
            <a:ext cx="8185760" cy="4981340"/>
          </a:xfrm>
        </p:spPr>
        <p:txBody>
          <a:bodyPr lIns="0" tIns="0" rIns="0" bIns="0"/>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C5DC2FF6-B1BC-CCC4-58B7-1F786A40E4A8}"/>
              </a:ext>
            </a:extLst>
          </p:cNvPr>
          <p:cNvSpPr/>
          <p:nvPr userDrawn="1"/>
        </p:nvSpPr>
        <p:spPr>
          <a:xfrm>
            <a:off x="9093200" y="0"/>
            <a:ext cx="309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CAC9F15-B168-B07C-7D9A-98D03FD715F4}"/>
              </a:ext>
            </a:extLst>
          </p:cNvPr>
          <p:cNvGrpSpPr/>
          <p:nvPr userDrawn="1"/>
        </p:nvGrpSpPr>
        <p:grpSpPr>
          <a:xfrm>
            <a:off x="9377895" y="5339256"/>
            <a:ext cx="2445327" cy="1328508"/>
            <a:chOff x="6096000" y="582802"/>
            <a:chExt cx="2284942" cy="1241373"/>
          </a:xfrm>
        </p:grpSpPr>
        <p:cxnSp>
          <p:nvCxnSpPr>
            <p:cNvPr id="4" name="Straight Connector 3">
              <a:extLst>
                <a:ext uri="{FF2B5EF4-FFF2-40B4-BE49-F238E27FC236}">
                  <a16:creationId xmlns:a16="http://schemas.microsoft.com/office/drawing/2014/main" id="{FCAFE9F0-4CD3-1EB0-B8A2-ADF044560FB6}"/>
                </a:ext>
              </a:extLst>
            </p:cNvPr>
            <p:cNvCxnSpPr>
              <a:cxnSpLocks/>
            </p:cNvCxnSpPr>
            <p:nvPr userDrawn="1"/>
          </p:nvCxnSpPr>
          <p:spPr>
            <a:xfrm>
              <a:off x="7723768" y="836753"/>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descr="A white letter in a circle&#10;&#10;AI-generated content may be incorrect.">
              <a:extLst>
                <a:ext uri="{FF2B5EF4-FFF2-40B4-BE49-F238E27FC236}">
                  <a16:creationId xmlns:a16="http://schemas.microsoft.com/office/drawing/2014/main" id="{B4B32AFE-8BA7-10B9-0946-C5CB51616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625" y="932193"/>
              <a:ext cx="437317" cy="742527"/>
            </a:xfrm>
            <a:prstGeom prst="rect">
              <a:avLst/>
            </a:prstGeom>
          </p:spPr>
        </p:pic>
        <p:pic>
          <p:nvPicPr>
            <p:cNvPr id="6" name="Picture 5" descr="A logo for a medical service&#10;&#10;AI-generated content may be incorrect.">
              <a:extLst>
                <a:ext uri="{FF2B5EF4-FFF2-40B4-BE49-F238E27FC236}">
                  <a16:creationId xmlns:a16="http://schemas.microsoft.com/office/drawing/2014/main" id="{6E677EE0-91D9-C697-63B0-1042FFDF7E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582802"/>
              <a:ext cx="1504587" cy="1241373"/>
            </a:xfrm>
            <a:prstGeom prst="rect">
              <a:avLst/>
            </a:prstGeom>
          </p:spPr>
        </p:pic>
      </p:grpSp>
    </p:spTree>
    <p:extLst>
      <p:ext uri="{BB962C8B-B14F-4D97-AF65-F5344CB8AC3E}">
        <p14:creationId xmlns:p14="http://schemas.microsoft.com/office/powerpoint/2010/main" val="336935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5D270B-523D-2532-4DC6-879506EB1AB2}"/>
              </a:ext>
            </a:extLst>
          </p:cNvPr>
          <p:cNvSpPr>
            <a:spLocks noGrp="1"/>
          </p:cNvSpPr>
          <p:nvPr>
            <p:ph type="title"/>
          </p:nvPr>
        </p:nvSpPr>
        <p:spPr>
          <a:xfrm>
            <a:off x="457199" y="276888"/>
            <a:ext cx="7321463" cy="1051323"/>
          </a:xfrm>
        </p:spPr>
        <p:txBody>
          <a:bodyPr lIns="0" tIns="0" rIns="0" bIns="0" anchor="t" anchorCtr="0">
            <a:normAutofit/>
          </a:bodyPr>
          <a:lstStyle>
            <a:lvl1pPr>
              <a:defRPr sz="4000">
                <a:solidFill>
                  <a:schemeClr val="accent1"/>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3BC1D83B-F1DD-48F1-ABDC-9C50C31CA23B}"/>
              </a:ext>
            </a:extLst>
          </p:cNvPr>
          <p:cNvSpPr>
            <a:spLocks noGrp="1"/>
          </p:cNvSpPr>
          <p:nvPr>
            <p:ph type="body" idx="1"/>
          </p:nvPr>
        </p:nvSpPr>
        <p:spPr>
          <a:xfrm>
            <a:off x="457199" y="1328213"/>
            <a:ext cx="7321463" cy="4012882"/>
          </a:xfrm>
        </p:spPr>
        <p:txBody>
          <a:bodyPr lIns="0" tIns="0" rIns="0" b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9" name="Group 8">
            <a:extLst>
              <a:ext uri="{FF2B5EF4-FFF2-40B4-BE49-F238E27FC236}">
                <a16:creationId xmlns:a16="http://schemas.microsoft.com/office/drawing/2014/main" id="{89FEBBA6-6246-65C8-733D-89E4227B6D70}"/>
              </a:ext>
            </a:extLst>
          </p:cNvPr>
          <p:cNvGrpSpPr/>
          <p:nvPr userDrawn="1"/>
        </p:nvGrpSpPr>
        <p:grpSpPr>
          <a:xfrm>
            <a:off x="0" y="5534126"/>
            <a:ext cx="12192000" cy="1323874"/>
            <a:chOff x="0" y="5534126"/>
            <a:chExt cx="12192000" cy="1323874"/>
          </a:xfrm>
        </p:grpSpPr>
        <p:sp>
          <p:nvSpPr>
            <p:cNvPr id="13" name="Rectangle 12">
              <a:extLst>
                <a:ext uri="{FF2B5EF4-FFF2-40B4-BE49-F238E27FC236}">
                  <a16:creationId xmlns:a16="http://schemas.microsoft.com/office/drawing/2014/main" id="{58471A5B-8894-D997-C4DA-7AC356D39026}"/>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D7F3D50-CF37-37BB-013A-50B0C642DBF5}"/>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77B97ECC-9BB5-6E6D-23A9-173881CC357D}"/>
                </a:ext>
              </a:extLst>
            </p:cNvPr>
            <p:cNvGrpSpPr/>
            <p:nvPr userDrawn="1"/>
          </p:nvGrpSpPr>
          <p:grpSpPr>
            <a:xfrm>
              <a:off x="4662664" y="5534126"/>
              <a:ext cx="2866673" cy="1241373"/>
              <a:chOff x="4519480" y="5534126"/>
              <a:chExt cx="2866673" cy="1241373"/>
            </a:xfrm>
          </p:grpSpPr>
          <p:cxnSp>
            <p:nvCxnSpPr>
              <p:cNvPr id="16" name="Straight Connector 15">
                <a:extLst>
                  <a:ext uri="{FF2B5EF4-FFF2-40B4-BE49-F238E27FC236}">
                    <a16:creationId xmlns:a16="http://schemas.microsoft.com/office/drawing/2014/main" id="{A056A0A8-1B38-214E-61E1-51B1CA318034}"/>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7" name="Picture 16" descr="A white letter in a circle&#10;&#10;AI-generated content may be incorrect.">
                <a:extLst>
                  <a:ext uri="{FF2B5EF4-FFF2-40B4-BE49-F238E27FC236}">
                    <a16:creationId xmlns:a16="http://schemas.microsoft.com/office/drawing/2014/main" id="{EAA61737-BF47-BB02-9487-2B89E753E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8" name="Picture 17" descr="A logo for a medical service&#10;&#10;AI-generated content may be incorrect.">
                <a:extLst>
                  <a:ext uri="{FF2B5EF4-FFF2-40B4-BE49-F238E27FC236}">
                    <a16:creationId xmlns:a16="http://schemas.microsoft.com/office/drawing/2014/main" id="{6C00D2ED-917A-498C-D119-3BD1B955BD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pic>
        <p:nvPicPr>
          <p:cNvPr id="3" name="Picture 2">
            <a:extLst>
              <a:ext uri="{FF2B5EF4-FFF2-40B4-BE49-F238E27FC236}">
                <a16:creationId xmlns:a16="http://schemas.microsoft.com/office/drawing/2014/main" id="{07ABEB8A-CCA1-C199-4211-E7AFAC502318}"/>
              </a:ext>
            </a:extLst>
          </p:cNvPr>
          <p:cNvPicPr>
            <a:picLocks noChangeAspect="1"/>
          </p:cNvPicPr>
          <p:nvPr userDrawn="1"/>
        </p:nvPicPr>
        <p:blipFill>
          <a:blip r:embed="rId4"/>
          <a:stretch>
            <a:fillRect/>
          </a:stretch>
        </p:blipFill>
        <p:spPr>
          <a:xfrm>
            <a:off x="8140462" y="871925"/>
            <a:ext cx="3594338" cy="3234905"/>
          </a:xfrm>
          <a:prstGeom prst="rect">
            <a:avLst/>
          </a:prstGeom>
        </p:spPr>
      </p:pic>
      <p:sp>
        <p:nvSpPr>
          <p:cNvPr id="2" name="TextBox 1">
            <a:extLst>
              <a:ext uri="{FF2B5EF4-FFF2-40B4-BE49-F238E27FC236}">
                <a16:creationId xmlns:a16="http://schemas.microsoft.com/office/drawing/2014/main" id="{2CA6BD3A-2755-99C4-C485-33C99C176E1C}"/>
              </a:ext>
            </a:extLst>
          </p:cNvPr>
          <p:cNvSpPr txBox="1"/>
          <p:nvPr userDrawn="1"/>
        </p:nvSpPr>
        <p:spPr>
          <a:xfrm>
            <a:off x="8286750" y="4570831"/>
            <a:ext cx="3360420" cy="461665"/>
          </a:xfrm>
          <a:prstGeom prst="rect">
            <a:avLst/>
          </a:prstGeom>
          <a:noFill/>
        </p:spPr>
        <p:txBody>
          <a:bodyPr wrap="square" rtlCol="0">
            <a:spAutoFit/>
          </a:bodyPr>
          <a:lstStyle/>
          <a:p>
            <a:pPr algn="ctr"/>
            <a:r>
              <a:rPr lang="en-US" sz="2400" b="0" i="0" dirty="0">
                <a:solidFill>
                  <a:schemeClr val="accent1"/>
                </a:solidFill>
                <a:effectLst/>
                <a:latin typeface="Arial" panose="020B0604020202020204" pitchFamily="34" charset="0"/>
                <a:cs typeface="Arial" panose="020B0604020202020204" pitchFamily="34" charset="0"/>
              </a:rPr>
              <a:t>Methadone</a:t>
            </a:r>
            <a:endParaRPr lang="en-US"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2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9768-EC23-A391-E167-F4E8B58DCFFE}"/>
              </a:ext>
            </a:extLst>
          </p:cNvPr>
          <p:cNvSpPr>
            <a:spLocks noGrp="1"/>
          </p:cNvSpPr>
          <p:nvPr>
            <p:ph type="title"/>
          </p:nvPr>
        </p:nvSpPr>
        <p:spPr>
          <a:xfrm>
            <a:off x="457200" y="276888"/>
            <a:ext cx="7210021" cy="1051323"/>
          </a:xfrm>
        </p:spPr>
        <p:txBody>
          <a:bodyPr lIns="0" tIns="0" rIns="0" bIns="0" anchor="t" anchorCtr="0">
            <a:normAutofit/>
          </a:bodyPr>
          <a:lstStyle>
            <a:lvl1pPr>
              <a:defRPr sz="4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F3A779F-E578-BCE9-84A1-50A54084D726}"/>
              </a:ext>
            </a:extLst>
          </p:cNvPr>
          <p:cNvSpPr>
            <a:spLocks noGrp="1"/>
          </p:cNvSpPr>
          <p:nvPr>
            <p:ph type="body" idx="1"/>
          </p:nvPr>
        </p:nvSpPr>
        <p:spPr>
          <a:xfrm>
            <a:off x="457200" y="1328212"/>
            <a:ext cx="7210021" cy="3968006"/>
          </a:xfrm>
        </p:spPr>
        <p:txBody>
          <a:bodyPr lIns="0" tIns="0" rIns="0" b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5" name="Text Placeholder 14">
            <a:extLst>
              <a:ext uri="{FF2B5EF4-FFF2-40B4-BE49-F238E27FC236}">
                <a16:creationId xmlns:a16="http://schemas.microsoft.com/office/drawing/2014/main" id="{FB408A20-C304-8B10-18A0-CD9CB538BF4B}"/>
              </a:ext>
            </a:extLst>
          </p:cNvPr>
          <p:cNvSpPr>
            <a:spLocks noGrp="1"/>
          </p:cNvSpPr>
          <p:nvPr>
            <p:ph type="body" sz="quarter" idx="10" hasCustomPrompt="1"/>
          </p:nvPr>
        </p:nvSpPr>
        <p:spPr>
          <a:xfrm>
            <a:off x="8147899" y="2894029"/>
            <a:ext cx="3586901" cy="2402189"/>
          </a:xfrm>
        </p:spPr>
        <p:txBody>
          <a:bodyPr lIns="0" tIns="0" rIns="0" bIns="0">
            <a:normAutofit/>
          </a:bodyPr>
          <a:lstStyle>
            <a:lvl1pPr marL="0" indent="0">
              <a:buFontTx/>
              <a:buNone/>
              <a:defRPr sz="2400">
                <a:solidFill>
                  <a:schemeClr val="accent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sidebar text</a:t>
            </a:r>
          </a:p>
        </p:txBody>
      </p:sp>
      <p:grpSp>
        <p:nvGrpSpPr>
          <p:cNvPr id="4" name="Group 3">
            <a:extLst>
              <a:ext uri="{FF2B5EF4-FFF2-40B4-BE49-F238E27FC236}">
                <a16:creationId xmlns:a16="http://schemas.microsoft.com/office/drawing/2014/main" id="{C0B29E78-42CB-D84A-9F5E-94F8360913F3}"/>
              </a:ext>
            </a:extLst>
          </p:cNvPr>
          <p:cNvGrpSpPr/>
          <p:nvPr userDrawn="1"/>
        </p:nvGrpSpPr>
        <p:grpSpPr>
          <a:xfrm>
            <a:off x="0" y="5534126"/>
            <a:ext cx="12192000" cy="1323874"/>
            <a:chOff x="0" y="5534126"/>
            <a:chExt cx="12192000" cy="1323874"/>
          </a:xfrm>
        </p:grpSpPr>
        <p:sp>
          <p:nvSpPr>
            <p:cNvPr id="6" name="Rectangle 5">
              <a:extLst>
                <a:ext uri="{FF2B5EF4-FFF2-40B4-BE49-F238E27FC236}">
                  <a16:creationId xmlns:a16="http://schemas.microsoft.com/office/drawing/2014/main" id="{AD68EE4F-297B-8096-04B9-79781C7CF232}"/>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1421865-C263-FE7C-21D7-CD9AE9CFD775}"/>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E89B2FC0-2EBC-D6FB-1BC7-C0871C968674}"/>
                </a:ext>
              </a:extLst>
            </p:cNvPr>
            <p:cNvGrpSpPr/>
            <p:nvPr userDrawn="1"/>
          </p:nvGrpSpPr>
          <p:grpSpPr>
            <a:xfrm>
              <a:off x="4662664" y="5534126"/>
              <a:ext cx="2866673" cy="1241373"/>
              <a:chOff x="4519480" y="5534126"/>
              <a:chExt cx="2866673" cy="1241373"/>
            </a:xfrm>
          </p:grpSpPr>
          <p:cxnSp>
            <p:nvCxnSpPr>
              <p:cNvPr id="9" name="Straight Connector 8">
                <a:extLst>
                  <a:ext uri="{FF2B5EF4-FFF2-40B4-BE49-F238E27FC236}">
                    <a16:creationId xmlns:a16="http://schemas.microsoft.com/office/drawing/2014/main" id="{8ECA73C4-B6BD-C254-2300-1F9C2BCFE2BE}"/>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Picture 9" descr="A white letter in a circle&#10;&#10;AI-generated content may be incorrect.">
                <a:extLst>
                  <a:ext uri="{FF2B5EF4-FFF2-40B4-BE49-F238E27FC236}">
                    <a16:creationId xmlns:a16="http://schemas.microsoft.com/office/drawing/2014/main" id="{DE2F6C87-466C-6C1A-767A-B7F3304424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1" name="Picture 10" descr="A logo for a medical service&#10;&#10;AI-generated content may be incorrect.">
                <a:extLst>
                  <a:ext uri="{FF2B5EF4-FFF2-40B4-BE49-F238E27FC236}">
                    <a16:creationId xmlns:a16="http://schemas.microsoft.com/office/drawing/2014/main" id="{D2BC0135-E145-EF75-3CD3-AECC0E842A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pic>
        <p:nvPicPr>
          <p:cNvPr id="12" name="Picture 11" descr="A picture containing person, window, sitting, person&#10;&#10;Description automatically generated">
            <a:extLst>
              <a:ext uri="{FF2B5EF4-FFF2-40B4-BE49-F238E27FC236}">
                <a16:creationId xmlns:a16="http://schemas.microsoft.com/office/drawing/2014/main" id="{72BDE658-CB1A-3EBF-7BEB-BBA2B0E7FD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908587" y="0"/>
            <a:ext cx="4283414" cy="2853695"/>
          </a:xfrm>
          <a:prstGeom prst="rect">
            <a:avLst/>
          </a:prstGeom>
        </p:spPr>
      </p:pic>
      <p:cxnSp>
        <p:nvCxnSpPr>
          <p:cNvPr id="22" name="Straight Connector 21">
            <a:extLst>
              <a:ext uri="{FF2B5EF4-FFF2-40B4-BE49-F238E27FC236}">
                <a16:creationId xmlns:a16="http://schemas.microsoft.com/office/drawing/2014/main" id="{6F44A009-04B8-8599-A3E9-D59A2242BAB1}"/>
              </a:ext>
            </a:extLst>
          </p:cNvPr>
          <p:cNvCxnSpPr>
            <a:cxnSpLocks/>
          </p:cNvCxnSpPr>
          <p:nvPr userDrawn="1"/>
        </p:nvCxnSpPr>
        <p:spPr>
          <a:xfrm>
            <a:off x="7908587" y="0"/>
            <a:ext cx="0" cy="557323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11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6F7B28F-A466-7B62-4C9B-40477CF7EA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6786880" y="-1"/>
            <a:ext cx="5405118" cy="5598731"/>
          </a:xfrm>
          <a:prstGeom prst="rect">
            <a:avLst/>
          </a:prstGeom>
        </p:spPr>
      </p:pic>
      <p:sp>
        <p:nvSpPr>
          <p:cNvPr id="24" name="Rectangle 23">
            <a:extLst>
              <a:ext uri="{FF2B5EF4-FFF2-40B4-BE49-F238E27FC236}">
                <a16:creationId xmlns:a16="http://schemas.microsoft.com/office/drawing/2014/main" id="{D9E1299F-872F-64BF-EB04-54728FB7AF24}"/>
              </a:ext>
            </a:extLst>
          </p:cNvPr>
          <p:cNvSpPr/>
          <p:nvPr userDrawn="1"/>
        </p:nvSpPr>
        <p:spPr>
          <a:xfrm>
            <a:off x="0" y="9542"/>
            <a:ext cx="6726088" cy="603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4D2CF2-A6AF-5368-3BDC-BDFBB73856E6}"/>
              </a:ext>
            </a:extLst>
          </p:cNvPr>
          <p:cNvSpPr>
            <a:spLocks noGrp="1"/>
          </p:cNvSpPr>
          <p:nvPr>
            <p:ph sz="half" idx="1"/>
          </p:nvPr>
        </p:nvSpPr>
        <p:spPr>
          <a:xfrm>
            <a:off x="457200" y="1605101"/>
            <a:ext cx="5872480" cy="3775412"/>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565189D8-2517-B221-6B61-06CD8A33888C}"/>
              </a:ext>
            </a:extLst>
          </p:cNvPr>
          <p:cNvSpPr>
            <a:spLocks noGrp="1"/>
          </p:cNvSpPr>
          <p:nvPr>
            <p:ph type="title"/>
          </p:nvPr>
        </p:nvSpPr>
        <p:spPr>
          <a:xfrm>
            <a:off x="457201" y="276888"/>
            <a:ext cx="5872480" cy="1051323"/>
          </a:xfrm>
        </p:spPr>
        <p:txBody>
          <a:bodyPr lIns="0" tIns="0" rIns="0" bIns="0" anchor="t" anchorCtr="0">
            <a:normAutofit/>
          </a:bodyPr>
          <a:lstStyle>
            <a:lvl1pPr>
              <a:defRPr sz="4000">
                <a:solidFill>
                  <a:schemeClr val="accent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9BDCF9ED-E158-ED4D-CE3E-88524A86CB4D}"/>
              </a:ext>
            </a:extLst>
          </p:cNvPr>
          <p:cNvGrpSpPr/>
          <p:nvPr userDrawn="1"/>
        </p:nvGrpSpPr>
        <p:grpSpPr>
          <a:xfrm>
            <a:off x="0" y="5534126"/>
            <a:ext cx="12192000" cy="1323874"/>
            <a:chOff x="0" y="5534126"/>
            <a:chExt cx="12192000" cy="1323874"/>
          </a:xfrm>
        </p:grpSpPr>
        <p:sp>
          <p:nvSpPr>
            <p:cNvPr id="4" name="Rectangle 3">
              <a:extLst>
                <a:ext uri="{FF2B5EF4-FFF2-40B4-BE49-F238E27FC236}">
                  <a16:creationId xmlns:a16="http://schemas.microsoft.com/office/drawing/2014/main" id="{0B3C70B3-86B8-1544-4106-4BAB37AB5D9A}"/>
                </a:ext>
              </a:extLst>
            </p:cNvPr>
            <p:cNvSpPr/>
            <p:nvPr userDrawn="1"/>
          </p:nvSpPr>
          <p:spPr>
            <a:xfrm>
              <a:off x="0" y="5598731"/>
              <a:ext cx="12192000" cy="12592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E32C5A1-9DB0-C58D-4FA8-A1D90FFCB8C7}"/>
                </a:ext>
              </a:extLst>
            </p:cNvPr>
            <p:cNvCxnSpPr>
              <a:cxnSpLocks/>
            </p:cNvCxnSpPr>
            <p:nvPr userDrawn="1"/>
          </p:nvCxnSpPr>
          <p:spPr>
            <a:xfrm flipV="1">
              <a:off x="0" y="5589106"/>
              <a:ext cx="12191999" cy="9625"/>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4537F38E-0BE1-36AC-46F6-1A4F31A2F2FF}"/>
                </a:ext>
              </a:extLst>
            </p:cNvPr>
            <p:cNvGrpSpPr/>
            <p:nvPr userDrawn="1"/>
          </p:nvGrpSpPr>
          <p:grpSpPr>
            <a:xfrm>
              <a:off x="4662664" y="5534126"/>
              <a:ext cx="2866673" cy="1241373"/>
              <a:chOff x="4519480" y="5534126"/>
              <a:chExt cx="2866673" cy="1241373"/>
            </a:xfrm>
          </p:grpSpPr>
          <p:cxnSp>
            <p:nvCxnSpPr>
              <p:cNvPr id="8" name="Straight Connector 7">
                <a:extLst>
                  <a:ext uri="{FF2B5EF4-FFF2-40B4-BE49-F238E27FC236}">
                    <a16:creationId xmlns:a16="http://schemas.microsoft.com/office/drawing/2014/main" id="{6E5F0820-1078-B1D2-24BB-8B09B3E0462E}"/>
                  </a:ext>
                </a:extLst>
              </p:cNvPr>
              <p:cNvCxnSpPr>
                <a:cxnSpLocks/>
              </p:cNvCxnSpPr>
              <p:nvPr userDrawn="1"/>
            </p:nvCxnSpPr>
            <p:spPr>
              <a:xfrm>
                <a:off x="6402593" y="5788077"/>
                <a:ext cx="0" cy="8512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A white letter in a circle&#10;&#10;AI-generated content may be incorrect.">
                <a:extLst>
                  <a:ext uri="{FF2B5EF4-FFF2-40B4-BE49-F238E27FC236}">
                    <a16:creationId xmlns:a16="http://schemas.microsoft.com/office/drawing/2014/main" id="{50B781C8-2B8A-2817-A7A6-95AF5DC422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86588" y="5816748"/>
                <a:ext cx="499565" cy="848220"/>
              </a:xfrm>
              <a:prstGeom prst="rect">
                <a:avLst/>
              </a:prstGeom>
            </p:spPr>
          </p:pic>
          <p:pic>
            <p:nvPicPr>
              <p:cNvPr id="10" name="Picture 9" descr="A logo for a medical service&#10;&#10;AI-generated content may be incorrect.">
                <a:extLst>
                  <a:ext uri="{FF2B5EF4-FFF2-40B4-BE49-F238E27FC236}">
                    <a16:creationId xmlns:a16="http://schemas.microsoft.com/office/drawing/2014/main" id="{4384612C-BED1-0B43-6113-9CF4E31194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19480" y="5534126"/>
                <a:ext cx="1504587" cy="1241373"/>
              </a:xfrm>
              <a:prstGeom prst="rect">
                <a:avLst/>
              </a:prstGeom>
            </p:spPr>
          </p:pic>
        </p:grpSp>
      </p:grpSp>
    </p:spTree>
    <p:extLst>
      <p:ext uri="{BB962C8B-B14F-4D97-AF65-F5344CB8AC3E}">
        <p14:creationId xmlns:p14="http://schemas.microsoft.com/office/powerpoint/2010/main" val="191944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856CD-8654-61DB-E698-86F2DBEE1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E728046-A78A-E40B-8066-0230ECEB4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977CF1-F42A-89F5-7A13-102291AB2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23BE7-1FB6-444F-891B-7CE2BAAE2104}" type="datetimeFigureOut">
              <a:rPr lang="en-US" smtClean="0"/>
              <a:t>6/2/2025</a:t>
            </a:fld>
            <a:endParaRPr lang="en-US"/>
          </a:p>
        </p:txBody>
      </p:sp>
      <p:sp>
        <p:nvSpPr>
          <p:cNvPr id="5" name="Footer Placeholder 4">
            <a:extLst>
              <a:ext uri="{FF2B5EF4-FFF2-40B4-BE49-F238E27FC236}">
                <a16:creationId xmlns:a16="http://schemas.microsoft.com/office/drawing/2014/main" id="{54091809-AE68-30F2-4A55-B7F755435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E182DA-B2E9-2465-4A11-ED9E0E42D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364D7-7475-434A-A730-722422EF3C22}" type="slidenum">
              <a:rPr lang="en-US" smtClean="0"/>
              <a:t>‹#›</a:t>
            </a:fld>
            <a:endParaRPr lang="en-US"/>
          </a:p>
        </p:txBody>
      </p:sp>
    </p:spTree>
    <p:extLst>
      <p:ext uri="{BB962C8B-B14F-4D97-AF65-F5344CB8AC3E}">
        <p14:creationId xmlns:p14="http://schemas.microsoft.com/office/powerpoint/2010/main" val="306201111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0" r:id="rId4"/>
    <p:sldLayoutId id="2147483665" r:id="rId5"/>
    <p:sldLayoutId id="2147483664" r:id="rId6"/>
    <p:sldLayoutId id="2147483666" r:id="rId7"/>
    <p:sldLayoutId id="2147483651" r:id="rId8"/>
    <p:sldLayoutId id="2147483652" r:id="rId9"/>
    <p:sldLayoutId id="2147483653" r:id="rId10"/>
    <p:sldLayoutId id="2147483662" r:id="rId11"/>
    <p:sldLayoutId id="2147483667" r:id="rId12"/>
    <p:sldLayoutId id="2147483654" r:id="rId13"/>
    <p:sldLayoutId id="2147483655" r:id="rId14"/>
    <p:sldLayoutId id="2147483656" r:id="rId15"/>
    <p:sldLayoutId id="2147483661" r:id="rId16"/>
    <p:sldLayoutId id="2147483657" r:id="rId17"/>
    <p:sldLayoutId id="2147483658" r:id="rId18"/>
    <p:sldLayoutId id="2147483669" r:id="rId19"/>
    <p:sldLayoutId id="2147483670" r:id="rId20"/>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hyperlink" Target="https://nextdistro.or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hyperlink" Target="https://library.samhsa.gov/sites/default/files/advisory-low-barrier-models-of-care-pep23-02-00-005.pdf" TargetMode="External"/><Relationship Id="rId2" Type="http://schemas.openxmlformats.org/officeDocument/2006/relationships/hyperlink" Target="https://bridgetotreatment.org/" TargetMode="External"/><Relationship Id="rId1" Type="http://schemas.openxmlformats.org/officeDocument/2006/relationships/slideLayout" Target="../slideLayouts/slideLayout4.xml"/><Relationship Id="rId5" Type="http://schemas.openxmlformats.org/officeDocument/2006/relationships/hyperlink" Target="https://integrationacademy.ahrq.gov/products/playbooks/opioid-use-disorder/implement-mat-for-oud/delivering-effective-low-barrier-treatment" TargetMode="External"/><Relationship Id="rId4" Type="http://schemas.openxmlformats.org/officeDocument/2006/relationships/hyperlink" Target="https://pmc.ncbi.nlm.nih.gov/articles/PMC707573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doi.org/10.1186/s12954-017-0178-6"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harmreduction.org/about-us/principles-of-harm-reduction/" TargetMode="External"/><Relationship Id="rId2" Type="http://schemas.openxmlformats.org/officeDocument/2006/relationships/hyperlink" Target="https://www.samhsa.gov/find-help/harm-reduction" TargetMode="External"/><Relationship Id="rId1" Type="http://schemas.openxmlformats.org/officeDocument/2006/relationships/slideLayout" Target="../slideLayouts/slideLayout4.xml"/><Relationship Id="rId4" Type="http://schemas.openxmlformats.org/officeDocument/2006/relationships/hyperlink" Target="https://www.emro.who.int/asd/health-topics/drug-related-harm-reduction.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B775F8-BF13-AC06-9C34-4ADACCF393EC}"/>
              </a:ext>
            </a:extLst>
          </p:cNvPr>
          <p:cNvSpPr>
            <a:spLocks noGrp="1"/>
          </p:cNvSpPr>
          <p:nvPr>
            <p:ph type="body" sz="quarter" idx="3"/>
          </p:nvPr>
        </p:nvSpPr>
        <p:spPr>
          <a:xfrm>
            <a:off x="274320" y="314257"/>
            <a:ext cx="5596128" cy="3955083"/>
          </a:xfrm>
          <a:ln w="19050">
            <a:solidFill>
              <a:schemeClr val="accent6"/>
            </a:solidFill>
          </a:ln>
        </p:spPr>
        <p:txBody>
          <a:bodyPr>
            <a:normAutofit/>
          </a:bodyPr>
          <a:lstStyle/>
          <a:p>
            <a:pPr algn="ctr"/>
            <a:endParaRPr lang="en-US" sz="2800" b="1" dirty="0">
              <a:solidFill>
                <a:schemeClr val="accent1"/>
              </a:solidFill>
            </a:endParaRPr>
          </a:p>
          <a:p>
            <a:pPr algn="ctr"/>
            <a:endParaRPr lang="en-US" sz="2800" b="1" dirty="0">
              <a:solidFill>
                <a:schemeClr val="accent1"/>
              </a:solidFill>
            </a:endParaRPr>
          </a:p>
          <a:p>
            <a:pPr algn="ctr"/>
            <a:r>
              <a:rPr lang="en-US" sz="2800" b="1" dirty="0">
                <a:solidFill>
                  <a:schemeClr val="accent1"/>
                </a:solidFill>
              </a:rPr>
              <a:t>The First Step to Recovery - </a:t>
            </a:r>
          </a:p>
          <a:p>
            <a:pPr algn="ctr"/>
            <a:endParaRPr lang="en-US" sz="2800" b="1" dirty="0">
              <a:solidFill>
                <a:schemeClr val="accent1"/>
              </a:solidFill>
            </a:endParaRPr>
          </a:p>
          <a:p>
            <a:pPr algn="ctr"/>
            <a:r>
              <a:rPr lang="en-US" sz="3200" b="1" dirty="0">
                <a:solidFill>
                  <a:schemeClr val="accent1"/>
                </a:solidFill>
              </a:rPr>
              <a:t>Staying Alive</a:t>
            </a:r>
          </a:p>
        </p:txBody>
      </p:sp>
      <p:sp>
        <p:nvSpPr>
          <p:cNvPr id="5" name="TextBox 4">
            <a:extLst>
              <a:ext uri="{FF2B5EF4-FFF2-40B4-BE49-F238E27FC236}">
                <a16:creationId xmlns:a16="http://schemas.microsoft.com/office/drawing/2014/main" id="{B452C91D-55A9-0E1F-4238-A6CD3F7C690D}"/>
              </a:ext>
            </a:extLst>
          </p:cNvPr>
          <p:cNvSpPr txBox="1"/>
          <p:nvPr/>
        </p:nvSpPr>
        <p:spPr>
          <a:xfrm>
            <a:off x="1120902" y="4559051"/>
            <a:ext cx="3790188" cy="1754326"/>
          </a:xfrm>
          <a:prstGeom prst="rect">
            <a:avLst/>
          </a:prstGeom>
          <a:noFill/>
        </p:spPr>
        <p:txBody>
          <a:bodyPr wrap="square">
            <a:spAutoFit/>
          </a:bodyPr>
          <a:lstStyle/>
          <a:p>
            <a:pPr algn="ctr"/>
            <a:r>
              <a:rPr lang="en-US" dirty="0"/>
              <a:t>Robert Sherrick, MD, DFASAM</a:t>
            </a:r>
          </a:p>
          <a:p>
            <a:pPr algn="ctr"/>
            <a:r>
              <a:rPr lang="en-US" dirty="0"/>
              <a:t>Chief Science Officer</a:t>
            </a:r>
          </a:p>
          <a:p>
            <a:pPr algn="ctr"/>
            <a:endParaRPr lang="en-US" dirty="0"/>
          </a:p>
          <a:p>
            <a:pPr algn="ctr"/>
            <a:r>
              <a:rPr lang="en-US" dirty="0"/>
              <a:t>Addiction Medicine Network</a:t>
            </a:r>
          </a:p>
          <a:p>
            <a:pPr algn="ctr"/>
            <a:r>
              <a:rPr lang="en-US" dirty="0"/>
              <a:t>Pain and Addiction Conference</a:t>
            </a:r>
          </a:p>
          <a:p>
            <a:pPr algn="ctr"/>
            <a:r>
              <a:rPr lang="en-US" dirty="0"/>
              <a:t>June 2025</a:t>
            </a:r>
          </a:p>
        </p:txBody>
      </p:sp>
    </p:spTree>
    <p:extLst>
      <p:ext uri="{BB962C8B-B14F-4D97-AF65-F5344CB8AC3E}">
        <p14:creationId xmlns:p14="http://schemas.microsoft.com/office/powerpoint/2010/main" val="360530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4A2F-E44B-C013-FAD5-558A7677E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53E3C-0E69-D5B6-5DA9-DF1BC304B304}"/>
              </a:ext>
            </a:extLst>
          </p:cNvPr>
          <p:cNvSpPr>
            <a:spLocks noGrp="1"/>
          </p:cNvSpPr>
          <p:nvPr>
            <p:ph type="title"/>
          </p:nvPr>
        </p:nvSpPr>
        <p:spPr/>
        <p:txBody>
          <a:bodyPr/>
          <a:lstStyle/>
          <a:p>
            <a:pPr algn="ctr"/>
            <a:r>
              <a:rPr lang="en-US" dirty="0"/>
              <a:t>harm reduction vs. Harm Reduction</a:t>
            </a:r>
          </a:p>
        </p:txBody>
      </p:sp>
      <p:sp>
        <p:nvSpPr>
          <p:cNvPr id="3" name="Content Placeholder 2">
            <a:extLst>
              <a:ext uri="{FF2B5EF4-FFF2-40B4-BE49-F238E27FC236}">
                <a16:creationId xmlns:a16="http://schemas.microsoft.com/office/drawing/2014/main" id="{DEC3B6F4-606E-A4E1-A766-25662A4B6B04}"/>
              </a:ext>
            </a:extLst>
          </p:cNvPr>
          <p:cNvSpPr>
            <a:spLocks noGrp="1"/>
          </p:cNvSpPr>
          <p:nvPr>
            <p:ph idx="1"/>
          </p:nvPr>
        </p:nvSpPr>
        <p:spPr>
          <a:xfrm>
            <a:off x="2400300" y="1256871"/>
            <a:ext cx="7391400" cy="3456550"/>
          </a:xfrm>
        </p:spPr>
        <p:txBody>
          <a:bodyPr>
            <a:normAutofit fontScale="92500" lnSpcReduction="10000"/>
          </a:bodyPr>
          <a:lstStyle/>
          <a:p>
            <a:r>
              <a:rPr lang="en-US" dirty="0"/>
              <a:t>“Harm Reduction was designed and created by drug users, sex workers, feminists, trans activists, people with chronic illness and disabilities.” </a:t>
            </a:r>
          </a:p>
          <a:p>
            <a:endParaRPr lang="en-US" dirty="0"/>
          </a:p>
          <a:p>
            <a:r>
              <a:rPr lang="en-US" dirty="0"/>
              <a:t>“It is a practice steeped in joy, in living into the beauty of our lives no matter how messy they may (appear to) be.”</a:t>
            </a:r>
          </a:p>
          <a:p>
            <a:endParaRPr lang="en-US" dirty="0"/>
          </a:p>
          <a:p>
            <a:r>
              <a:rPr lang="en-US" dirty="0"/>
              <a:t>“Harm Reductionists support each other and our communities without judgment, stigma, or coercion, and we do not force others to change.”</a:t>
            </a:r>
          </a:p>
          <a:p>
            <a:endParaRPr lang="en-US" dirty="0"/>
          </a:p>
          <a:p>
            <a:endParaRPr lang="en-US" dirty="0"/>
          </a:p>
        </p:txBody>
      </p:sp>
      <p:sp>
        <p:nvSpPr>
          <p:cNvPr id="4" name="TextBox 3">
            <a:extLst>
              <a:ext uri="{FF2B5EF4-FFF2-40B4-BE49-F238E27FC236}">
                <a16:creationId xmlns:a16="http://schemas.microsoft.com/office/drawing/2014/main" id="{92C76C8A-3672-CE1D-19E2-77AC1B2AE63F}"/>
              </a:ext>
            </a:extLst>
          </p:cNvPr>
          <p:cNvSpPr txBox="1"/>
          <p:nvPr/>
        </p:nvSpPr>
        <p:spPr>
          <a:xfrm>
            <a:off x="2073812" y="4713421"/>
            <a:ext cx="5296253" cy="400110"/>
          </a:xfrm>
          <a:prstGeom prst="rect">
            <a:avLst/>
          </a:prstGeom>
          <a:noFill/>
        </p:spPr>
        <p:txBody>
          <a:bodyPr wrap="square" rtlCol="0">
            <a:spAutoFit/>
          </a:bodyPr>
          <a:lstStyle/>
          <a:p>
            <a:r>
              <a:rPr lang="en-US" sz="1000" i="1" dirty="0">
                <a:solidFill>
                  <a:schemeClr val="accent6">
                    <a:lumMod val="50000"/>
                  </a:schemeClr>
                </a:solidFill>
              </a:rPr>
              <a:t>Healing Justice Lineages</a:t>
            </a:r>
            <a:r>
              <a:rPr lang="en-US" sz="1000" dirty="0">
                <a:solidFill>
                  <a:schemeClr val="accent6">
                    <a:lumMod val="50000"/>
                  </a:schemeClr>
                </a:solidFill>
              </a:rPr>
              <a:t> by Cara Page and Erica Woodland, published by North Atlantic Books.</a:t>
            </a:r>
          </a:p>
        </p:txBody>
      </p:sp>
    </p:spTree>
    <p:extLst>
      <p:ext uri="{BB962C8B-B14F-4D97-AF65-F5344CB8AC3E}">
        <p14:creationId xmlns:p14="http://schemas.microsoft.com/office/powerpoint/2010/main" val="184991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7A25D-FB29-BAA8-AD90-AEA736C31E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FEBD3-7D49-BC73-041B-96B6039F4A54}"/>
              </a:ext>
            </a:extLst>
          </p:cNvPr>
          <p:cNvSpPr>
            <a:spLocks noGrp="1"/>
          </p:cNvSpPr>
          <p:nvPr>
            <p:ph sz="half" idx="2"/>
          </p:nvPr>
        </p:nvSpPr>
        <p:spPr>
          <a:xfrm>
            <a:off x="1942748" y="1922327"/>
            <a:ext cx="4833258" cy="3951288"/>
          </a:xfrm>
        </p:spPr>
        <p:txBody>
          <a:bodyPr vert="horz" wrap="square" lIns="0" tIns="42424" rIns="0" bIns="42424" numCol="1" rtlCol="0" anchor="t" anchorCtr="0" compatLnSpc="1">
            <a:prstTxWarp prst="textNoShape">
              <a:avLst/>
            </a:prstTxWarp>
            <a:normAutofit/>
          </a:bodyPr>
          <a:lstStyle/>
          <a:p>
            <a:r>
              <a:rPr lang="en-US" dirty="0"/>
              <a:t>Harm Reduction is a </a:t>
            </a:r>
            <a:r>
              <a:rPr lang="en-US" dirty="0">
                <a:solidFill>
                  <a:schemeClr val="bg1"/>
                </a:solidFill>
                <a:highlight>
                  <a:srgbClr val="A356A0"/>
                </a:highlight>
              </a:rPr>
              <a:t> way of looking at the world </a:t>
            </a:r>
            <a:r>
              <a:rPr lang="en-US" dirty="0">
                <a:solidFill>
                  <a:schemeClr val="bg1"/>
                </a:solidFill>
              </a:rPr>
              <a:t>.</a:t>
            </a:r>
            <a:r>
              <a:rPr lang="en-US" dirty="0">
                <a:solidFill>
                  <a:schemeClr val="accent1"/>
                </a:solidFill>
              </a:rPr>
              <a:t> </a:t>
            </a:r>
          </a:p>
          <a:p>
            <a:endParaRPr lang="en-US" dirty="0"/>
          </a:p>
          <a:p>
            <a:r>
              <a:rPr lang="en-US" dirty="0"/>
              <a:t>It recognizes that drug use or high-risk behavior of any kind is inherent among humans AND that we can take steps to reduce risk without judgement. </a:t>
            </a:r>
          </a:p>
          <a:p>
            <a:endParaRPr lang="en-US" dirty="0"/>
          </a:p>
          <a:p>
            <a:r>
              <a:rPr lang="en-US" dirty="0"/>
              <a:t>With help, people identify their own risks and develop plans to reduce harm to self and community.</a:t>
            </a:r>
          </a:p>
        </p:txBody>
      </p:sp>
      <p:pic>
        <p:nvPicPr>
          <p:cNvPr id="5" name="Picture 4" descr="Motorcycle rider, driving on a curved street near mountains">
            <a:extLst>
              <a:ext uri="{FF2B5EF4-FFF2-40B4-BE49-F238E27FC236}">
                <a16:creationId xmlns:a16="http://schemas.microsoft.com/office/drawing/2014/main" id="{B4CAA4FF-B849-861B-5706-296862B7E67C}"/>
              </a:ext>
            </a:extLst>
          </p:cNvPr>
          <p:cNvPicPr>
            <a:picLocks noChangeAspect="1"/>
          </p:cNvPicPr>
          <p:nvPr/>
        </p:nvPicPr>
        <p:blipFill>
          <a:blip r:embed="rId2">
            <a:extLst>
              <a:ext uri="{28A0092B-C50C-407E-A947-70E740481C1C}">
                <a14:useLocalDpi xmlns:a14="http://schemas.microsoft.com/office/drawing/2010/main" val="0"/>
              </a:ext>
            </a:extLst>
          </a:blip>
          <a:srcRect l="18526" r="18310" b="-1"/>
          <a:stretch/>
        </p:blipFill>
        <p:spPr>
          <a:xfrm>
            <a:off x="7087709" y="2509319"/>
            <a:ext cx="3273687" cy="3200395"/>
          </a:xfrm>
          <a:prstGeom prst="rect">
            <a:avLst/>
          </a:prstGeom>
          <a:noFill/>
        </p:spPr>
      </p:pic>
      <p:sp>
        <p:nvSpPr>
          <p:cNvPr id="6" name="TextBox 5">
            <a:extLst>
              <a:ext uri="{FF2B5EF4-FFF2-40B4-BE49-F238E27FC236}">
                <a16:creationId xmlns:a16="http://schemas.microsoft.com/office/drawing/2014/main" id="{4713AD5C-D065-07FF-E424-D8DF984833CA}"/>
              </a:ext>
            </a:extLst>
          </p:cNvPr>
          <p:cNvSpPr txBox="1"/>
          <p:nvPr/>
        </p:nvSpPr>
        <p:spPr>
          <a:xfrm>
            <a:off x="2142310" y="5873615"/>
            <a:ext cx="3273687" cy="230832"/>
          </a:xfrm>
          <a:prstGeom prst="rect">
            <a:avLst/>
          </a:prstGeom>
          <a:noFill/>
        </p:spPr>
        <p:txBody>
          <a:bodyPr wrap="square" rtlCol="0">
            <a:spAutoFit/>
          </a:bodyPr>
          <a:lstStyle/>
          <a:p>
            <a:r>
              <a:rPr lang="en-US" sz="900" dirty="0">
                <a:solidFill>
                  <a:schemeClr val="accent6">
                    <a:lumMod val="50000"/>
                  </a:schemeClr>
                </a:solidFill>
              </a:rPr>
              <a:t>https://www.openaidalliance.org/</a:t>
            </a:r>
          </a:p>
        </p:txBody>
      </p:sp>
      <p:sp>
        <p:nvSpPr>
          <p:cNvPr id="8" name="Title 1">
            <a:extLst>
              <a:ext uri="{FF2B5EF4-FFF2-40B4-BE49-F238E27FC236}">
                <a16:creationId xmlns:a16="http://schemas.microsoft.com/office/drawing/2014/main" id="{F253A20F-54CE-802D-2E14-680ABE8165BC}"/>
              </a:ext>
            </a:extLst>
          </p:cNvPr>
          <p:cNvSpPr>
            <a:spLocks noGrp="1"/>
          </p:cNvSpPr>
          <p:nvPr>
            <p:ph type="title"/>
          </p:nvPr>
        </p:nvSpPr>
        <p:spPr>
          <a:xfrm>
            <a:off x="457200" y="274320"/>
            <a:ext cx="11205148" cy="982551"/>
          </a:xfrm>
        </p:spPr>
        <p:txBody>
          <a:bodyPr/>
          <a:lstStyle/>
          <a:p>
            <a:pPr algn="ctr"/>
            <a:r>
              <a:rPr lang="en-US" dirty="0">
                <a:solidFill>
                  <a:schemeClr val="accent1"/>
                </a:solidFill>
              </a:rPr>
              <a:t>harm reduction vs. Harm Reduction</a:t>
            </a:r>
          </a:p>
        </p:txBody>
      </p:sp>
    </p:spTree>
    <p:extLst>
      <p:ext uri="{BB962C8B-B14F-4D97-AF65-F5344CB8AC3E}">
        <p14:creationId xmlns:p14="http://schemas.microsoft.com/office/powerpoint/2010/main" val="231744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D2C5F-88A9-1B40-D5A7-CE404E4F9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31FD3-1F7D-719C-B2E1-444DA3601E27}"/>
              </a:ext>
            </a:extLst>
          </p:cNvPr>
          <p:cNvSpPr>
            <a:spLocks noGrp="1"/>
          </p:cNvSpPr>
          <p:nvPr>
            <p:ph type="title"/>
          </p:nvPr>
        </p:nvSpPr>
        <p:spPr/>
        <p:txBody>
          <a:bodyPr/>
          <a:lstStyle/>
          <a:p>
            <a:r>
              <a:rPr lang="en-US" dirty="0"/>
              <a:t>History of the Harm Reduction Movement</a:t>
            </a:r>
          </a:p>
        </p:txBody>
      </p:sp>
      <p:sp>
        <p:nvSpPr>
          <p:cNvPr id="3" name="Content Placeholder 2">
            <a:extLst>
              <a:ext uri="{FF2B5EF4-FFF2-40B4-BE49-F238E27FC236}">
                <a16:creationId xmlns:a16="http://schemas.microsoft.com/office/drawing/2014/main" id="{E2035A3D-6D63-9B3A-802C-2A48327E269C}"/>
              </a:ext>
            </a:extLst>
          </p:cNvPr>
          <p:cNvSpPr>
            <a:spLocks noGrp="1"/>
          </p:cNvSpPr>
          <p:nvPr>
            <p:ph idx="1"/>
          </p:nvPr>
        </p:nvSpPr>
        <p:spPr>
          <a:xfrm>
            <a:off x="970788" y="1036888"/>
            <a:ext cx="10250424" cy="3894662"/>
          </a:xfrm>
        </p:spPr>
        <p:txBody>
          <a:bodyPr>
            <a:noAutofit/>
          </a:bodyPr>
          <a:lstStyle/>
          <a:p>
            <a:r>
              <a:rPr lang="en-US" sz="1800" dirty="0"/>
              <a:t>There is a long tradition of moralistic condemnation of illegal drug use - “just say no.”</a:t>
            </a:r>
          </a:p>
          <a:p>
            <a:endParaRPr lang="en-US" sz="1000" dirty="0"/>
          </a:p>
          <a:p>
            <a:r>
              <a:rPr lang="en-US" sz="1800" dirty="0"/>
              <a:t>Methadone was piloted for treating heroin users in the US in the 1960s.</a:t>
            </a:r>
          </a:p>
          <a:p>
            <a:endParaRPr lang="en-US" sz="1000" dirty="0"/>
          </a:p>
          <a:p>
            <a:r>
              <a:rPr lang="en-US" sz="1800" dirty="0"/>
              <a:t>The modern harm reduction movement was a response to the HIV-AIDS crisis in the 1980s and grew out of civil disobedience and grassroots advocacy among communities of people who used drugs.</a:t>
            </a:r>
          </a:p>
          <a:p>
            <a:endParaRPr lang="en-US" sz="1000" dirty="0"/>
          </a:p>
          <a:p>
            <a:r>
              <a:rPr lang="en-US" sz="1800" dirty="0"/>
              <a:t>Syringe access programs started in the Netherlands in the 1980s. Informal (illegal) programs started in the US in late 1980s.  The first comprehensive SAP opened in US in Tacoma, WA in 1988.</a:t>
            </a:r>
          </a:p>
          <a:p>
            <a:endParaRPr lang="en-US" sz="1000" dirty="0"/>
          </a:p>
          <a:p>
            <a:r>
              <a:rPr lang="en-US" sz="1800" dirty="0"/>
              <a:t>Politically controversial - US banned using federal funds for SAPs in 1988.  Ban was lifted in 1998 but ban on federal funds for supplies has remained in place.</a:t>
            </a:r>
          </a:p>
        </p:txBody>
      </p:sp>
      <p:sp>
        <p:nvSpPr>
          <p:cNvPr id="4" name="TextBox 3">
            <a:extLst>
              <a:ext uri="{FF2B5EF4-FFF2-40B4-BE49-F238E27FC236}">
                <a16:creationId xmlns:a16="http://schemas.microsoft.com/office/drawing/2014/main" id="{BD3382A5-531A-8D02-01CF-C170E0D5606E}"/>
              </a:ext>
            </a:extLst>
          </p:cNvPr>
          <p:cNvSpPr txBox="1"/>
          <p:nvPr/>
        </p:nvSpPr>
        <p:spPr>
          <a:xfrm>
            <a:off x="7329569" y="5013846"/>
            <a:ext cx="4728754" cy="584775"/>
          </a:xfrm>
          <a:prstGeom prst="rect">
            <a:avLst/>
          </a:prstGeom>
          <a:noFill/>
        </p:spPr>
        <p:txBody>
          <a:bodyPr wrap="square" rtlCol="0">
            <a:spAutoFit/>
          </a:bodyPr>
          <a:lstStyle/>
          <a:p>
            <a:r>
              <a:rPr lang="en-US" sz="800" b="1" dirty="0">
                <a:solidFill>
                  <a:schemeClr val="accent6">
                    <a:lumMod val="50000"/>
                  </a:schemeClr>
                </a:solidFill>
                <a:latin typeface="Polaris Condensed Book"/>
              </a:rPr>
              <a:t>Marlatt, G. A. (1996). Harm reduction: Come as you are. </a:t>
            </a:r>
            <a:r>
              <a:rPr lang="en-US" sz="800" b="1" i="1" dirty="0">
                <a:solidFill>
                  <a:schemeClr val="accent6">
                    <a:lumMod val="50000"/>
                  </a:schemeClr>
                </a:solidFill>
                <a:latin typeface="Polaris Condensed Book Italic"/>
              </a:rPr>
              <a:t>Addictive Behaviors, 21</a:t>
            </a:r>
            <a:r>
              <a:rPr lang="en-US" sz="800" b="1" dirty="0">
                <a:solidFill>
                  <a:schemeClr val="accent6">
                    <a:lumMod val="50000"/>
                  </a:schemeClr>
                </a:solidFill>
                <a:latin typeface="Polaris Condensed Book"/>
              </a:rPr>
              <a:t>(6), 779–788. doi.org/10.1016/0306-4603(96)00042-1 </a:t>
            </a:r>
          </a:p>
          <a:p>
            <a:r>
              <a:rPr lang="en-US" sz="800" dirty="0">
                <a:solidFill>
                  <a:schemeClr val="accent6">
                    <a:lumMod val="50000"/>
                  </a:schemeClr>
                </a:solidFill>
              </a:rPr>
              <a:t>https://prevention.ucsf.edu/sites/prevention.ucsf.edu/files/uploads/pubs/reports/pdf/NEPReportSummary1993.pdf</a:t>
            </a:r>
          </a:p>
        </p:txBody>
      </p:sp>
    </p:spTree>
    <p:extLst>
      <p:ext uri="{BB962C8B-B14F-4D97-AF65-F5344CB8AC3E}">
        <p14:creationId xmlns:p14="http://schemas.microsoft.com/office/powerpoint/2010/main" val="164756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E1358-5570-29FB-6613-F5AE361BF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5D917-BB3F-1000-F5EE-E7DD937C9E2A}"/>
              </a:ext>
            </a:extLst>
          </p:cNvPr>
          <p:cNvSpPr>
            <a:spLocks noGrp="1"/>
          </p:cNvSpPr>
          <p:nvPr>
            <p:ph type="title"/>
          </p:nvPr>
        </p:nvSpPr>
        <p:spPr/>
        <p:txBody>
          <a:bodyPr/>
          <a:lstStyle/>
          <a:p>
            <a:r>
              <a:rPr lang="en-US" dirty="0"/>
              <a:t>Legal Status of SSPs</a:t>
            </a:r>
          </a:p>
        </p:txBody>
      </p:sp>
      <p:sp>
        <p:nvSpPr>
          <p:cNvPr id="3" name="Content Placeholder 2">
            <a:extLst>
              <a:ext uri="{FF2B5EF4-FFF2-40B4-BE49-F238E27FC236}">
                <a16:creationId xmlns:a16="http://schemas.microsoft.com/office/drawing/2014/main" id="{E87423BE-CF22-1E23-C8AA-5B7DD275888C}"/>
              </a:ext>
            </a:extLst>
          </p:cNvPr>
          <p:cNvSpPr>
            <a:spLocks noGrp="1"/>
          </p:cNvSpPr>
          <p:nvPr>
            <p:ph idx="1"/>
          </p:nvPr>
        </p:nvSpPr>
        <p:spPr>
          <a:xfrm>
            <a:off x="1005840" y="1481669"/>
            <a:ext cx="9957816" cy="3894662"/>
          </a:xfrm>
        </p:spPr>
        <p:txBody>
          <a:bodyPr>
            <a:normAutofit/>
          </a:bodyPr>
          <a:lstStyle/>
          <a:p>
            <a:endParaRPr lang="en-US" sz="1600" dirty="0"/>
          </a:p>
          <a:p>
            <a:r>
              <a:rPr lang="en-US" sz="2000" dirty="0"/>
              <a:t>Since 2016, federal funds can be used to support certain aspects of syringe service programs (SSPs), such as substance use disorder treatment, linkage to care, and education on safer injection practices. </a:t>
            </a:r>
          </a:p>
          <a:p>
            <a:endParaRPr lang="en-US" sz="2000" dirty="0"/>
          </a:p>
          <a:p>
            <a:r>
              <a:rPr lang="en-US" sz="2000" dirty="0"/>
              <a:t>However, federal funds cannot be used to purchase needles or syringes for illegal drug use.</a:t>
            </a:r>
          </a:p>
          <a:p>
            <a:endParaRPr lang="en-US" sz="2000" dirty="0"/>
          </a:p>
          <a:p>
            <a:r>
              <a:rPr lang="en-US" sz="2000" dirty="0"/>
              <a:t>These policies are under review by the current administration.</a:t>
            </a:r>
          </a:p>
        </p:txBody>
      </p:sp>
      <p:sp>
        <p:nvSpPr>
          <p:cNvPr id="4" name="TextBox 3">
            <a:extLst>
              <a:ext uri="{FF2B5EF4-FFF2-40B4-BE49-F238E27FC236}">
                <a16:creationId xmlns:a16="http://schemas.microsoft.com/office/drawing/2014/main" id="{9275ECC5-4396-E1FA-FECD-47DD55874712}"/>
              </a:ext>
            </a:extLst>
          </p:cNvPr>
          <p:cNvSpPr txBox="1"/>
          <p:nvPr/>
        </p:nvSpPr>
        <p:spPr>
          <a:xfrm>
            <a:off x="6616337" y="4864608"/>
            <a:ext cx="4728754" cy="338554"/>
          </a:xfrm>
          <a:prstGeom prst="rect">
            <a:avLst/>
          </a:prstGeom>
          <a:noFill/>
        </p:spPr>
        <p:txBody>
          <a:bodyPr wrap="square" rtlCol="0">
            <a:spAutoFit/>
          </a:bodyPr>
          <a:lstStyle/>
          <a:p>
            <a:r>
              <a:rPr lang="en-US" sz="800" b="1" dirty="0">
                <a:solidFill>
                  <a:schemeClr val="accent6">
                    <a:lumMod val="50000"/>
                  </a:schemeClr>
                </a:solidFill>
                <a:latin typeface="Polaris Condensed Book"/>
              </a:rPr>
              <a:t>https://www.cdc.gov/syringe-services-programs/media/pdfs/2024/04/cdc-hiv-syringe-exchange-services.pdf</a:t>
            </a:r>
            <a:endParaRPr lang="en-US" sz="900" dirty="0">
              <a:solidFill>
                <a:schemeClr val="accent6">
                  <a:lumMod val="50000"/>
                </a:schemeClr>
              </a:solidFill>
            </a:endParaRPr>
          </a:p>
        </p:txBody>
      </p:sp>
    </p:spTree>
    <p:extLst>
      <p:ext uri="{BB962C8B-B14F-4D97-AF65-F5344CB8AC3E}">
        <p14:creationId xmlns:p14="http://schemas.microsoft.com/office/powerpoint/2010/main" val="119676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1656-65ED-2401-AE15-C2CEFD79D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5FB3C-8829-9657-F939-E35371AFDE1F}"/>
              </a:ext>
            </a:extLst>
          </p:cNvPr>
          <p:cNvSpPr>
            <a:spLocks noGrp="1"/>
          </p:cNvSpPr>
          <p:nvPr>
            <p:ph type="title"/>
          </p:nvPr>
        </p:nvSpPr>
        <p:spPr/>
        <p:txBody>
          <a:bodyPr/>
          <a:lstStyle/>
          <a:p>
            <a:pPr algn="ctr"/>
            <a:r>
              <a:rPr lang="en-US" dirty="0"/>
              <a:t>6 Pillars of Harm Reduction (SAMHSA)</a:t>
            </a:r>
          </a:p>
        </p:txBody>
      </p:sp>
      <p:sp>
        <p:nvSpPr>
          <p:cNvPr id="3" name="Content Placeholder 2">
            <a:extLst>
              <a:ext uri="{FF2B5EF4-FFF2-40B4-BE49-F238E27FC236}">
                <a16:creationId xmlns:a16="http://schemas.microsoft.com/office/drawing/2014/main" id="{0FDB177E-7BA5-1202-CB94-575A917FF769}"/>
              </a:ext>
            </a:extLst>
          </p:cNvPr>
          <p:cNvSpPr>
            <a:spLocks noGrp="1"/>
          </p:cNvSpPr>
          <p:nvPr>
            <p:ph idx="1"/>
          </p:nvPr>
        </p:nvSpPr>
        <p:spPr>
          <a:xfrm>
            <a:off x="2364074" y="1173760"/>
            <a:ext cx="7391400" cy="3685562"/>
          </a:xfrm>
        </p:spPr>
        <p:txBody>
          <a:bodyPr>
            <a:noAutofit/>
          </a:bodyPr>
          <a:lstStyle/>
          <a:p>
            <a:r>
              <a:rPr lang="en-US" sz="1800" dirty="0"/>
              <a:t>Is led by people who use drugs (PWUD) and with lived experience of drug use.</a:t>
            </a:r>
          </a:p>
          <a:p>
            <a:endParaRPr lang="en-US" sz="800" dirty="0"/>
          </a:p>
          <a:p>
            <a:r>
              <a:rPr lang="en-US" sz="1800" dirty="0"/>
              <a:t>Embraces the inherent value of people.</a:t>
            </a:r>
          </a:p>
          <a:p>
            <a:endParaRPr lang="en-US" sz="800" dirty="0"/>
          </a:p>
          <a:p>
            <a:r>
              <a:rPr lang="en-US" sz="1800" dirty="0"/>
              <a:t>Commits to deep community engagement and community building.</a:t>
            </a:r>
          </a:p>
          <a:p>
            <a:endParaRPr lang="en-US" sz="800" dirty="0"/>
          </a:p>
          <a:p>
            <a:r>
              <a:rPr lang="en-US" sz="1800" dirty="0"/>
              <a:t>Promotes equity, rights, and reparative social justice.</a:t>
            </a:r>
          </a:p>
          <a:p>
            <a:endParaRPr lang="en-US" sz="800" dirty="0"/>
          </a:p>
          <a:p>
            <a:r>
              <a:rPr lang="en-US" sz="1800" dirty="0"/>
              <a:t>Offers most accessible and noncoercive support.</a:t>
            </a:r>
          </a:p>
          <a:p>
            <a:endParaRPr lang="en-US" sz="800" dirty="0"/>
          </a:p>
          <a:p>
            <a:r>
              <a:rPr lang="en-US" sz="1800" dirty="0"/>
              <a:t>Focuses on any positive change, as defined by the person.</a:t>
            </a:r>
          </a:p>
        </p:txBody>
      </p:sp>
      <p:sp>
        <p:nvSpPr>
          <p:cNvPr id="4" name="TextBox 3">
            <a:extLst>
              <a:ext uri="{FF2B5EF4-FFF2-40B4-BE49-F238E27FC236}">
                <a16:creationId xmlns:a16="http://schemas.microsoft.com/office/drawing/2014/main" id="{9721927B-A0C0-F17C-9CE4-AC28ED471B60}"/>
              </a:ext>
            </a:extLst>
          </p:cNvPr>
          <p:cNvSpPr txBox="1"/>
          <p:nvPr/>
        </p:nvSpPr>
        <p:spPr>
          <a:xfrm>
            <a:off x="6746395" y="5093298"/>
            <a:ext cx="4799864" cy="507831"/>
          </a:xfrm>
          <a:prstGeom prst="rect">
            <a:avLst/>
          </a:prstGeom>
          <a:noFill/>
        </p:spPr>
        <p:txBody>
          <a:bodyPr wrap="square" rtlCol="0">
            <a:spAutoFit/>
          </a:bodyPr>
          <a:lstStyle/>
          <a:p>
            <a:r>
              <a:rPr lang="en-US" sz="900" dirty="0">
                <a:solidFill>
                  <a:schemeClr val="accent6">
                    <a:lumMod val="50000"/>
                  </a:schemeClr>
                </a:solidFill>
              </a:rPr>
              <a:t>Substance Abuse and Mental Health Services Administration: Harm Reduction Framework. Center for Substance Abuse Prevention, Substance Abuse and Mental Health Services Administration, 2023.</a:t>
            </a:r>
          </a:p>
        </p:txBody>
      </p:sp>
    </p:spTree>
    <p:extLst>
      <p:ext uri="{BB962C8B-B14F-4D97-AF65-F5344CB8AC3E}">
        <p14:creationId xmlns:p14="http://schemas.microsoft.com/office/powerpoint/2010/main" val="281592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85B2F-3741-402C-2E2D-59D89091F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445A-E6E9-E82E-4F91-76C67510699C}"/>
              </a:ext>
            </a:extLst>
          </p:cNvPr>
          <p:cNvSpPr>
            <a:spLocks noGrp="1"/>
          </p:cNvSpPr>
          <p:nvPr>
            <p:ph type="title"/>
          </p:nvPr>
        </p:nvSpPr>
        <p:spPr>
          <a:xfrm>
            <a:off x="1460577" y="258700"/>
            <a:ext cx="9118445" cy="1143000"/>
          </a:xfrm>
        </p:spPr>
        <p:txBody>
          <a:bodyPr wrap="square" anchor="ctr">
            <a:normAutofit fontScale="90000"/>
          </a:bodyPr>
          <a:lstStyle/>
          <a:p>
            <a:pPr algn="ctr"/>
            <a:r>
              <a:rPr lang="en-US" dirty="0">
                <a:solidFill>
                  <a:schemeClr val="accent1"/>
                </a:solidFill>
              </a:rPr>
              <a:t>Harm Reduction - Users Movement</a:t>
            </a:r>
          </a:p>
        </p:txBody>
      </p:sp>
      <p:sp>
        <p:nvSpPr>
          <p:cNvPr id="26" name="Content Placeholder 2">
            <a:extLst>
              <a:ext uri="{FF2B5EF4-FFF2-40B4-BE49-F238E27FC236}">
                <a16:creationId xmlns:a16="http://schemas.microsoft.com/office/drawing/2014/main" id="{5F2EC559-3E56-C8C1-B187-656C597F6B16}"/>
              </a:ext>
            </a:extLst>
          </p:cNvPr>
          <p:cNvSpPr>
            <a:spLocks noGrp="1"/>
          </p:cNvSpPr>
          <p:nvPr>
            <p:ph sz="half" idx="1"/>
          </p:nvPr>
        </p:nvSpPr>
        <p:spPr>
          <a:xfrm>
            <a:off x="1981200" y="1600204"/>
            <a:ext cx="4038600" cy="4525963"/>
          </a:xfrm>
        </p:spPr>
        <p:txBody>
          <a:bodyPr/>
          <a:lstStyle/>
          <a:p>
            <a:r>
              <a:rPr lang="en-US" dirty="0"/>
              <a:t>Harm Reduction is more than a philosophy - it is a movement started by and for PWUDs</a:t>
            </a:r>
          </a:p>
          <a:p>
            <a:endParaRPr lang="en-US" dirty="0"/>
          </a:p>
          <a:p>
            <a:r>
              <a:rPr lang="en-US" dirty="0"/>
              <a:t>Founded on principles of social justice and respect for the rights of people who use drugs</a:t>
            </a:r>
          </a:p>
          <a:p>
            <a:endParaRPr lang="en-US" dirty="0"/>
          </a:p>
          <a:p>
            <a:r>
              <a:rPr lang="en-US" dirty="0"/>
              <a:t>“Nothing About Us Without Us”</a:t>
            </a:r>
          </a:p>
          <a:p>
            <a:endParaRPr lang="en-US" dirty="0"/>
          </a:p>
          <a:p>
            <a:r>
              <a:rPr lang="en-US" dirty="0"/>
              <a:t>PWUDs have a right to compassionate, quality care</a:t>
            </a:r>
          </a:p>
          <a:p>
            <a:endParaRPr lang="en-US" dirty="0"/>
          </a:p>
          <a:p>
            <a:endParaRPr lang="en-US" dirty="0"/>
          </a:p>
        </p:txBody>
      </p:sp>
      <p:graphicFrame>
        <p:nvGraphicFramePr>
          <p:cNvPr id="27" name="Content Placeholder 2">
            <a:extLst>
              <a:ext uri="{FF2B5EF4-FFF2-40B4-BE49-F238E27FC236}">
                <a16:creationId xmlns:a16="http://schemas.microsoft.com/office/drawing/2014/main" id="{52000048-ACD1-F8DB-0383-C6EAB19711A2}"/>
              </a:ext>
            </a:extLst>
          </p:cNvPr>
          <p:cNvGraphicFramePr>
            <a:graphicFrameLocks noGrp="1"/>
          </p:cNvGraphicFramePr>
          <p:nvPr>
            <p:ph sz="half" idx="2"/>
            <p:extLst>
              <p:ext uri="{D42A27DB-BD31-4B8C-83A1-F6EECF244321}">
                <p14:modId xmlns:p14="http://schemas.microsoft.com/office/powerpoint/2010/main" val="206896080"/>
              </p:ext>
            </p:extLst>
          </p:nvPr>
        </p:nvGraphicFramePr>
        <p:xfrm>
          <a:off x="6172200" y="1600204"/>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60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128D8-F1AC-BC36-0C99-A724EDA41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5C3E9-B90A-983E-7B83-48494C985DAE}"/>
              </a:ext>
            </a:extLst>
          </p:cNvPr>
          <p:cNvSpPr>
            <a:spLocks noGrp="1"/>
          </p:cNvSpPr>
          <p:nvPr>
            <p:ph type="title"/>
          </p:nvPr>
        </p:nvSpPr>
        <p:spPr>
          <a:xfrm>
            <a:off x="960120" y="222124"/>
            <a:ext cx="10232135" cy="719708"/>
          </a:xfrm>
        </p:spPr>
        <p:txBody>
          <a:bodyPr wrap="square" anchor="ctr">
            <a:normAutofit/>
          </a:bodyPr>
          <a:lstStyle/>
          <a:p>
            <a:pPr algn="ctr"/>
            <a:r>
              <a:rPr lang="en-US" sz="3200" dirty="0"/>
              <a:t>Users Unions - Organizing for Better Treatment</a:t>
            </a:r>
          </a:p>
        </p:txBody>
      </p:sp>
      <p:pic>
        <p:nvPicPr>
          <p:cNvPr id="5" name="Picture 4" descr="A poster with text and images&#10;&#10;Description automatically generated">
            <a:extLst>
              <a:ext uri="{FF2B5EF4-FFF2-40B4-BE49-F238E27FC236}">
                <a16:creationId xmlns:a16="http://schemas.microsoft.com/office/drawing/2014/main" id="{95D36B8B-91C2-C566-BEF9-FB7A9027DF92}"/>
              </a:ext>
            </a:extLst>
          </p:cNvPr>
          <p:cNvPicPr>
            <a:picLocks noChangeAspect="1"/>
          </p:cNvPicPr>
          <p:nvPr/>
        </p:nvPicPr>
        <p:blipFill>
          <a:blip r:embed="rId2"/>
          <a:stretch>
            <a:fillRect/>
          </a:stretch>
        </p:blipFill>
        <p:spPr>
          <a:xfrm>
            <a:off x="2400300" y="941832"/>
            <a:ext cx="7391400" cy="4397881"/>
          </a:xfrm>
          <a:prstGeom prst="rect">
            <a:avLst/>
          </a:prstGeom>
          <a:noFill/>
        </p:spPr>
      </p:pic>
      <p:sp>
        <p:nvSpPr>
          <p:cNvPr id="3" name="TextBox 2">
            <a:extLst>
              <a:ext uri="{FF2B5EF4-FFF2-40B4-BE49-F238E27FC236}">
                <a16:creationId xmlns:a16="http://schemas.microsoft.com/office/drawing/2014/main" id="{7082D567-BA55-FC90-2C8C-A44F7BF9B9C5}"/>
              </a:ext>
            </a:extLst>
          </p:cNvPr>
          <p:cNvSpPr txBox="1"/>
          <p:nvPr/>
        </p:nvSpPr>
        <p:spPr>
          <a:xfrm>
            <a:off x="7706515" y="5916168"/>
            <a:ext cx="4070957" cy="338554"/>
          </a:xfrm>
          <a:prstGeom prst="rect">
            <a:avLst/>
          </a:prstGeom>
          <a:noFill/>
        </p:spPr>
        <p:txBody>
          <a:bodyPr wrap="square" rtlCol="0">
            <a:spAutoFit/>
          </a:bodyPr>
          <a:lstStyle/>
          <a:p>
            <a:r>
              <a:rPr lang="en-US" sz="800" dirty="0">
                <a:solidFill>
                  <a:schemeClr val="bg1">
                    <a:lumMod val="75000"/>
                  </a:schemeClr>
                </a:solidFill>
              </a:rPr>
              <a:t>https://www.opensocietyfoundations.org/uploads/b4f8fd79-25a5-46d7-99ab-b51b4563f980/nothing-about-us-without-us-manifesto-20080501.pdf</a:t>
            </a:r>
          </a:p>
        </p:txBody>
      </p:sp>
    </p:spTree>
    <p:extLst>
      <p:ext uri="{BB962C8B-B14F-4D97-AF65-F5344CB8AC3E}">
        <p14:creationId xmlns:p14="http://schemas.microsoft.com/office/powerpoint/2010/main" val="233019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F4F8D-D5E5-071A-B818-858464CB8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E0334-CF63-BE0E-2E17-7CFB08D52151}"/>
              </a:ext>
            </a:extLst>
          </p:cNvPr>
          <p:cNvSpPr>
            <a:spLocks noGrp="1"/>
          </p:cNvSpPr>
          <p:nvPr>
            <p:ph type="title"/>
          </p:nvPr>
        </p:nvSpPr>
        <p:spPr/>
        <p:txBody>
          <a:bodyPr/>
          <a:lstStyle/>
          <a:p>
            <a:pPr algn="ctr"/>
            <a:r>
              <a:rPr lang="en-US" dirty="0"/>
              <a:t>The Science Behind Harm Reduction</a:t>
            </a:r>
          </a:p>
        </p:txBody>
      </p:sp>
      <p:sp>
        <p:nvSpPr>
          <p:cNvPr id="5" name="TextBox 4">
            <a:extLst>
              <a:ext uri="{FF2B5EF4-FFF2-40B4-BE49-F238E27FC236}">
                <a16:creationId xmlns:a16="http://schemas.microsoft.com/office/drawing/2014/main" id="{4E530C40-03EA-38D8-56D9-6409350C2E13}"/>
              </a:ext>
            </a:extLst>
          </p:cNvPr>
          <p:cNvSpPr txBox="1"/>
          <p:nvPr/>
        </p:nvSpPr>
        <p:spPr>
          <a:xfrm>
            <a:off x="1980847" y="964263"/>
            <a:ext cx="8230306" cy="3612478"/>
          </a:xfrm>
          <a:prstGeom prst="rect">
            <a:avLst/>
          </a:prstGeo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SSPs - </a:t>
            </a:r>
          </a:p>
          <a:p>
            <a:pPr marL="742950" lvl="1" indent="-285750">
              <a:lnSpc>
                <a:spcPct val="107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decrease transmission of HIV and HCV</a:t>
            </a:r>
          </a:p>
          <a:p>
            <a:pPr marL="742950" lvl="1" indent="-285750">
              <a:lnSpc>
                <a:spcPct val="107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do not increase drug use</a:t>
            </a:r>
          </a:p>
          <a:p>
            <a:pPr marL="742950" lvl="1" indent="-285750">
              <a:lnSpc>
                <a:spcPct val="107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do not increase local crime in neighborhood</a:t>
            </a:r>
          </a:p>
          <a:p>
            <a:pPr marL="742950" lvl="1" indent="-285750">
              <a:lnSpc>
                <a:spcPct val="107000"/>
              </a:lnSpc>
              <a:spcAft>
                <a:spcPts val="800"/>
              </a:spcAft>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PWUDs who access SSPs are more likely to accept treatment</a:t>
            </a:r>
          </a:p>
          <a:p>
            <a:pPr indent="457200">
              <a:lnSpc>
                <a:spcPct val="107000"/>
              </a:lnSpc>
              <a:spcAft>
                <a:spcPts val="800"/>
              </a:spcAft>
            </a:pPr>
            <a:r>
              <a:rPr lang="en-US" sz="1100" kern="100" dirty="0">
                <a:latin typeface="Aptos" panose="020B0004020202020204" pitchFamily="34" charset="0"/>
                <a:ea typeface="Aptos" panose="020B000402020202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OPCs – </a:t>
            </a:r>
          </a:p>
          <a:p>
            <a:pPr marL="742950" lvl="1" indent="-285750">
              <a:lnSpc>
                <a:spcPct val="107000"/>
              </a:lnSpc>
              <a:spcAft>
                <a:spcPts val="800"/>
              </a:spcAft>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reduce risk of overdose deaths</a:t>
            </a:r>
          </a:p>
          <a:p>
            <a:pPr indent="457200">
              <a:lnSpc>
                <a:spcPct val="107000"/>
              </a:lnSpc>
              <a:spcAft>
                <a:spcPts val="800"/>
              </a:spcAft>
            </a:pPr>
            <a:r>
              <a:rPr lang="en-US" sz="1100" kern="100" dirty="0">
                <a:latin typeface="Aptos" panose="020B0004020202020204" pitchFamily="34" charset="0"/>
                <a:ea typeface="Aptos" panose="020B000402020202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Naloxone rescue – </a:t>
            </a:r>
          </a:p>
          <a:p>
            <a:pPr marL="742950" lvl="1" indent="-285750">
              <a:lnSpc>
                <a:spcPct val="107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prevents overdoses</a:t>
            </a:r>
          </a:p>
          <a:p>
            <a:pPr marL="742950" lvl="1" indent="-285750">
              <a:lnSpc>
                <a:spcPct val="107000"/>
              </a:lnSpc>
              <a:spcAft>
                <a:spcPts val="800"/>
              </a:spcAft>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does not lead to increased drug use</a:t>
            </a:r>
          </a:p>
          <a:p>
            <a:pPr marL="285750" lvl="5" indent="-228600">
              <a:lnSpc>
                <a:spcPct val="90000"/>
              </a:lnSpc>
              <a:spcAft>
                <a:spcPts val="600"/>
              </a:spcAft>
              <a:buFont typeface="Arial" panose="020B0604020202020204" pitchFamily="34" charset="0"/>
              <a:buChar char="•"/>
            </a:pPr>
            <a:endParaRPr lang="en-US" sz="1600" dirty="0">
              <a:highlight>
                <a:srgbClr val="FFFFFF"/>
              </a:highlight>
            </a:endParaRPr>
          </a:p>
        </p:txBody>
      </p:sp>
      <p:sp>
        <p:nvSpPr>
          <p:cNvPr id="3" name="TextBox 2">
            <a:extLst>
              <a:ext uri="{FF2B5EF4-FFF2-40B4-BE49-F238E27FC236}">
                <a16:creationId xmlns:a16="http://schemas.microsoft.com/office/drawing/2014/main" id="{E72DE089-34EF-6716-97AB-EAB3C0D039BC}"/>
              </a:ext>
            </a:extLst>
          </p:cNvPr>
          <p:cNvSpPr txBox="1"/>
          <p:nvPr/>
        </p:nvSpPr>
        <p:spPr>
          <a:xfrm>
            <a:off x="4677991" y="4576741"/>
            <a:ext cx="6984357" cy="784830"/>
          </a:xfrm>
          <a:prstGeom prst="rect">
            <a:avLst/>
          </a:prstGeom>
          <a:noFill/>
        </p:spPr>
        <p:txBody>
          <a:bodyPr wrap="square" rtlCol="0">
            <a:spAutoFit/>
          </a:bodyPr>
          <a:lstStyle/>
          <a:p>
            <a:r>
              <a:rPr lang="en-US" sz="900" dirty="0">
                <a:solidFill>
                  <a:schemeClr val="accent1">
                    <a:lumMod val="50000"/>
                  </a:schemeClr>
                </a:solidFill>
              </a:rPr>
              <a:t>Fernandes RM, Cary M, Duarte G, et al. BMC Public Health. 2017;17(1):309.</a:t>
            </a:r>
          </a:p>
          <a:p>
            <a:r>
              <a:rPr lang="en-US" sz="900" dirty="0">
                <a:solidFill>
                  <a:schemeClr val="accent1">
                    <a:lumMod val="50000"/>
                  </a:schemeClr>
                </a:solidFill>
              </a:rPr>
              <a:t>Surratt HL, </a:t>
            </a:r>
            <a:r>
              <a:rPr lang="en-US" sz="900" dirty="0" err="1">
                <a:solidFill>
                  <a:schemeClr val="accent1">
                    <a:lumMod val="50000"/>
                  </a:schemeClr>
                </a:solidFill>
              </a:rPr>
              <a:t>Otachi</a:t>
            </a:r>
            <a:r>
              <a:rPr lang="en-US" sz="900" dirty="0">
                <a:solidFill>
                  <a:schemeClr val="accent1">
                    <a:lumMod val="50000"/>
                  </a:schemeClr>
                </a:solidFill>
              </a:rPr>
              <a:t> JK, Williams T, et al. The Journal of Rural Health. 2020;36(2):224-233.</a:t>
            </a:r>
          </a:p>
          <a:p>
            <a:r>
              <a:rPr lang="en-US" sz="900" dirty="0">
                <a:solidFill>
                  <a:schemeClr val="accent1">
                    <a:lumMod val="50000"/>
                  </a:schemeClr>
                </a:solidFill>
              </a:rPr>
              <a:t>Trends in crime and the introduction of a needle exchange program. American Journal of Public Health. 2000;90(12):1933-1936.</a:t>
            </a:r>
          </a:p>
          <a:p>
            <a:r>
              <a:rPr lang="en-US" sz="900" dirty="0" err="1">
                <a:solidFill>
                  <a:schemeClr val="accent1">
                    <a:lumMod val="50000"/>
                  </a:schemeClr>
                </a:solidFill>
              </a:rPr>
              <a:t>Levengood</a:t>
            </a:r>
            <a:r>
              <a:rPr lang="en-US" sz="900" dirty="0">
                <a:solidFill>
                  <a:schemeClr val="accent1">
                    <a:lumMod val="50000"/>
                  </a:schemeClr>
                </a:solidFill>
              </a:rPr>
              <a:t> TW, Yoon GH, </a:t>
            </a:r>
            <a:r>
              <a:rPr lang="en-US" sz="900" dirty="0" err="1">
                <a:solidFill>
                  <a:schemeClr val="accent1">
                    <a:lumMod val="50000"/>
                  </a:schemeClr>
                </a:solidFill>
              </a:rPr>
              <a:t>Davoust</a:t>
            </a:r>
            <a:r>
              <a:rPr lang="en-US" sz="900" dirty="0">
                <a:solidFill>
                  <a:schemeClr val="accent1">
                    <a:lumMod val="50000"/>
                  </a:schemeClr>
                </a:solidFill>
              </a:rPr>
              <a:t> MJ, et al. Am J Prev Med. 2021;61(5):738-749.</a:t>
            </a:r>
          </a:p>
          <a:p>
            <a:r>
              <a:rPr lang="en-US" sz="900" dirty="0">
                <a:solidFill>
                  <a:schemeClr val="accent1">
                    <a:lumMod val="50000"/>
                  </a:schemeClr>
                </a:solidFill>
              </a:rPr>
              <a:t>Wai Chung Tse, Filip Djordjevic, </a:t>
            </a:r>
            <a:r>
              <a:rPr lang="en-US" sz="900" dirty="0" err="1">
                <a:solidFill>
                  <a:schemeClr val="accent1">
                    <a:lumMod val="50000"/>
                  </a:schemeClr>
                </a:solidFill>
              </a:rPr>
              <a:t>Viandro</a:t>
            </a:r>
            <a:r>
              <a:rPr lang="en-US" sz="900" dirty="0">
                <a:solidFill>
                  <a:schemeClr val="accent1">
                    <a:lumMod val="50000"/>
                  </a:schemeClr>
                </a:solidFill>
              </a:rPr>
              <a:t> Borja, et al. International Journal of Drug Policy, 2022;100, 103513</a:t>
            </a:r>
          </a:p>
        </p:txBody>
      </p:sp>
    </p:spTree>
    <p:extLst>
      <p:ext uri="{BB962C8B-B14F-4D97-AF65-F5344CB8AC3E}">
        <p14:creationId xmlns:p14="http://schemas.microsoft.com/office/powerpoint/2010/main" val="1757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792D-A507-7611-493A-8B9A9E2AC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D7B27-0BCC-4FE6-0738-106C07E599ED}"/>
              </a:ext>
            </a:extLst>
          </p:cNvPr>
          <p:cNvSpPr>
            <a:spLocks noGrp="1"/>
          </p:cNvSpPr>
          <p:nvPr>
            <p:ph type="title"/>
          </p:nvPr>
        </p:nvSpPr>
        <p:spPr>
          <a:xfrm>
            <a:off x="1571530" y="274320"/>
            <a:ext cx="9048939" cy="982551"/>
          </a:xfrm>
        </p:spPr>
        <p:txBody>
          <a:bodyPr/>
          <a:lstStyle/>
          <a:p>
            <a:r>
              <a:rPr lang="en-US" dirty="0"/>
              <a:t>Not Everyone Agrees</a:t>
            </a:r>
          </a:p>
        </p:txBody>
      </p:sp>
      <p:sp>
        <p:nvSpPr>
          <p:cNvPr id="3" name="Content Placeholder 2">
            <a:extLst>
              <a:ext uri="{FF2B5EF4-FFF2-40B4-BE49-F238E27FC236}">
                <a16:creationId xmlns:a16="http://schemas.microsoft.com/office/drawing/2014/main" id="{58356B4D-50CD-0F45-DC26-07214FBF183A}"/>
              </a:ext>
            </a:extLst>
          </p:cNvPr>
          <p:cNvSpPr>
            <a:spLocks noGrp="1"/>
          </p:cNvSpPr>
          <p:nvPr>
            <p:ph idx="1"/>
          </p:nvPr>
        </p:nvSpPr>
        <p:spPr>
          <a:xfrm>
            <a:off x="1615440" y="1256871"/>
            <a:ext cx="8961120" cy="3902794"/>
          </a:xfrm>
        </p:spPr>
        <p:txBody>
          <a:bodyPr/>
          <a:lstStyle/>
          <a:p>
            <a:r>
              <a:rPr lang="en-US" sz="1800" b="1" dirty="0">
                <a:solidFill>
                  <a:srgbClr val="434343"/>
                </a:solidFill>
              </a:rPr>
              <a:t>“I get it that these people have an addiction that they need help with.  However, it is a personal choice to not only use but to do it with a dirty or used rig.  On a professional level the Police Department will in no way, shape, or form support such a program.  On a personal level I can not support such a program either.”</a:t>
            </a:r>
          </a:p>
          <a:p>
            <a:pPr marL="342900" indent="-342900">
              <a:buAutoNum type="arabicParenR"/>
            </a:pPr>
            <a:endParaRPr lang="en-US" sz="1800" b="1" dirty="0">
              <a:solidFill>
                <a:srgbClr val="434343"/>
              </a:solidFill>
            </a:endParaRPr>
          </a:p>
          <a:p>
            <a:r>
              <a:rPr lang="en-US" sz="1800" b="1" dirty="0">
                <a:solidFill>
                  <a:srgbClr val="434343"/>
                </a:solidFill>
              </a:rPr>
              <a:t>“Such a program condones the use of illegal drugs in the manner that the stigma of drug use being a dirty, unhealthy habit is taken away.  It is acceptable to do drugs as long as you do it in a clean healthy manner.  This is not the message we should be pushing out to addicts.  Drug use is NOT acceptable in society.”</a:t>
            </a:r>
          </a:p>
          <a:p>
            <a:endParaRPr lang="en-US" dirty="0"/>
          </a:p>
        </p:txBody>
      </p:sp>
    </p:spTree>
    <p:extLst>
      <p:ext uri="{BB962C8B-B14F-4D97-AF65-F5344CB8AC3E}">
        <p14:creationId xmlns:p14="http://schemas.microsoft.com/office/powerpoint/2010/main" val="389743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85CB-61B7-5ED1-D113-B56A7481E0E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D9D2BF9-E138-BE69-C3A3-ADF420879274}"/>
              </a:ext>
            </a:extLst>
          </p:cNvPr>
          <p:cNvSpPr>
            <a:spLocks noGrp="1"/>
          </p:cNvSpPr>
          <p:nvPr>
            <p:ph type="title"/>
          </p:nvPr>
        </p:nvSpPr>
        <p:spPr>
          <a:xfrm>
            <a:off x="2018947" y="222124"/>
            <a:ext cx="8230306" cy="673988"/>
          </a:xfrm>
        </p:spPr>
        <p:txBody>
          <a:bodyPr wrap="square" anchor="ctr">
            <a:normAutofit/>
          </a:bodyPr>
          <a:lstStyle/>
          <a:p>
            <a:r>
              <a:rPr lang="en-US" dirty="0"/>
              <a:t>Stigma</a:t>
            </a:r>
          </a:p>
        </p:txBody>
      </p:sp>
      <p:sp>
        <p:nvSpPr>
          <p:cNvPr id="5" name="Content Placeholder 2">
            <a:extLst>
              <a:ext uri="{FF2B5EF4-FFF2-40B4-BE49-F238E27FC236}">
                <a16:creationId xmlns:a16="http://schemas.microsoft.com/office/drawing/2014/main" id="{CF8889FD-0199-E7D2-9DBA-8975DFDC7B74}"/>
              </a:ext>
            </a:extLst>
          </p:cNvPr>
          <p:cNvSpPr>
            <a:spLocks noGrp="1"/>
          </p:cNvSpPr>
          <p:nvPr>
            <p:ph sz="half" idx="1"/>
          </p:nvPr>
        </p:nvSpPr>
        <p:spPr>
          <a:xfrm>
            <a:off x="923544" y="1234444"/>
            <a:ext cx="5096257" cy="4525963"/>
          </a:xfrm>
        </p:spPr>
        <p:txBody>
          <a:bodyPr wrap="square" anchor="t">
            <a:normAutofit/>
          </a:bodyPr>
          <a:lstStyle/>
          <a:p>
            <a:r>
              <a:rPr lang="en-US" sz="1800" dirty="0"/>
              <a:t>Is stigma always bad?</a:t>
            </a:r>
          </a:p>
          <a:p>
            <a:endParaRPr lang="en-US" sz="1800" dirty="0"/>
          </a:p>
          <a:p>
            <a:r>
              <a:rPr lang="en-US" sz="1800" dirty="0"/>
              <a:t>Does taking away the stigma of illegal drug use encourage people to do it?</a:t>
            </a:r>
          </a:p>
          <a:p>
            <a:endParaRPr lang="en-US" sz="1800" dirty="0"/>
          </a:p>
          <a:p>
            <a:r>
              <a:rPr lang="en-US" sz="1800" dirty="0"/>
              <a:t>Does stigma directed at PWUDs decrease illegal drug use?</a:t>
            </a:r>
          </a:p>
          <a:p>
            <a:endParaRPr lang="en-US" sz="1800" dirty="0"/>
          </a:p>
          <a:p>
            <a:r>
              <a:rPr lang="en-US" sz="1800" dirty="0"/>
              <a:t>Does stigma help motivate people to change?</a:t>
            </a:r>
          </a:p>
          <a:p>
            <a:endParaRPr lang="en-US" sz="1600" dirty="0"/>
          </a:p>
        </p:txBody>
      </p:sp>
      <p:pic>
        <p:nvPicPr>
          <p:cNvPr id="6" name="Picture 5">
            <a:extLst>
              <a:ext uri="{FF2B5EF4-FFF2-40B4-BE49-F238E27FC236}">
                <a16:creationId xmlns:a16="http://schemas.microsoft.com/office/drawing/2014/main" id="{54E85085-1E4A-BB51-6C13-6F79707BEC3B}"/>
              </a:ext>
            </a:extLst>
          </p:cNvPr>
          <p:cNvPicPr>
            <a:picLocks noChangeAspect="1"/>
          </p:cNvPicPr>
          <p:nvPr/>
        </p:nvPicPr>
        <p:blipFill>
          <a:blip r:embed="rId2">
            <a:extLst>
              <a:ext uri="{28A0092B-C50C-407E-A947-70E740481C1C}">
                <a14:useLocalDpi xmlns:a14="http://schemas.microsoft.com/office/drawing/2010/main" val="0"/>
              </a:ext>
            </a:extLst>
          </a:blip>
          <a:srcRect l="15469" r="24968" b="-1"/>
          <a:stretch/>
        </p:blipFill>
        <p:spPr>
          <a:xfrm>
            <a:off x="7141464" y="749812"/>
            <a:ext cx="4038600" cy="4525963"/>
          </a:xfrm>
          <a:prstGeom prst="rect">
            <a:avLst/>
          </a:prstGeom>
          <a:noFill/>
        </p:spPr>
      </p:pic>
    </p:spTree>
    <p:extLst>
      <p:ext uri="{BB962C8B-B14F-4D97-AF65-F5344CB8AC3E}">
        <p14:creationId xmlns:p14="http://schemas.microsoft.com/office/powerpoint/2010/main" val="351928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Educational Objectives</a:t>
            </a:r>
          </a:p>
        </p:txBody>
      </p:sp>
      <p:sp>
        <p:nvSpPr>
          <p:cNvPr id="3" name="Content Placeholder 2"/>
          <p:cNvSpPr>
            <a:spLocks noGrp="1"/>
          </p:cNvSpPr>
          <p:nvPr>
            <p:ph idx="1"/>
          </p:nvPr>
        </p:nvSpPr>
        <p:spPr>
          <a:prstGeom prst="rect">
            <a:avLst/>
          </a:prstGeom>
        </p:spPr>
        <p:txBody>
          <a:bodyPr/>
          <a:lstStyle/>
          <a:p>
            <a:r>
              <a:rPr lang="en-US" dirty="0"/>
              <a:t>At the conclusion of this activity participants should be able to:</a:t>
            </a:r>
          </a:p>
          <a:p>
            <a:endParaRPr lang="en-US" dirty="0"/>
          </a:p>
          <a:p>
            <a:pPr lvl="1"/>
            <a:r>
              <a:rPr lang="en-US" dirty="0"/>
              <a:t>Recognize the broad definition of Harm Reduction/Outcome Directed Treatment and how it applies in medicine and to patients with SUDs.</a:t>
            </a:r>
          </a:p>
          <a:p>
            <a:pPr lvl="1"/>
            <a:endParaRPr lang="en-US" dirty="0"/>
          </a:p>
          <a:p>
            <a:pPr lvl="1"/>
            <a:r>
              <a:rPr lang="en-US" dirty="0"/>
              <a:t>Identify multiple possible Harm Reduction interventions.</a:t>
            </a:r>
          </a:p>
          <a:p>
            <a:pPr lvl="1"/>
            <a:endParaRPr lang="en-US" dirty="0"/>
          </a:p>
          <a:p>
            <a:pPr lvl="1"/>
            <a:r>
              <a:rPr lang="en-US" dirty="0"/>
              <a:t>Identify practical steps to take in their practice situations to implement and expand Harm Reduction interventions for people with SUDs.</a:t>
            </a:r>
          </a:p>
          <a:p>
            <a:pPr lvl="2"/>
            <a:endParaRPr lang="en-US" dirty="0"/>
          </a:p>
          <a:p>
            <a:pPr marL="635468" lvl="2" indent="0">
              <a:buNone/>
            </a:pPr>
            <a:endParaRPr lang="en-US" dirty="0"/>
          </a:p>
        </p:txBody>
      </p:sp>
    </p:spTree>
    <p:extLst>
      <p:ext uri="{BB962C8B-B14F-4D97-AF65-F5344CB8AC3E}">
        <p14:creationId xmlns:p14="http://schemas.microsoft.com/office/powerpoint/2010/main" val="336981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6B895-E474-FB9C-C997-12FC2C08E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13E37D-9587-38B3-7E87-E3BB6A5B7CA7}"/>
              </a:ext>
            </a:extLst>
          </p:cNvPr>
          <p:cNvSpPr>
            <a:spLocks noGrp="1"/>
          </p:cNvSpPr>
          <p:nvPr>
            <p:ph type="title"/>
          </p:nvPr>
        </p:nvSpPr>
        <p:spPr>
          <a:xfrm>
            <a:off x="1258704" y="222124"/>
            <a:ext cx="10293822" cy="1143000"/>
          </a:xfrm>
        </p:spPr>
        <p:txBody>
          <a:bodyPr vert="horz" wrap="square" lIns="84847" tIns="42424" rIns="84847" bIns="42424" numCol="1" rtlCol="0" anchor="ctr" anchorCtr="0" compatLnSpc="1">
            <a:prstTxWarp prst="textNoShape">
              <a:avLst/>
            </a:prstTxWarp>
            <a:normAutofit/>
          </a:bodyPr>
          <a:lstStyle/>
          <a:p>
            <a:r>
              <a:rPr lang="en-US" kern="1200">
                <a:latin typeface="+mj-lt"/>
                <a:ea typeface="+mj-ea"/>
                <a:cs typeface="+mj-cs"/>
              </a:rPr>
              <a:t>Is Using Drugs a “Choice”?</a:t>
            </a:r>
          </a:p>
        </p:txBody>
      </p:sp>
      <p:sp>
        <p:nvSpPr>
          <p:cNvPr id="3" name="TextBox 2">
            <a:extLst>
              <a:ext uri="{FF2B5EF4-FFF2-40B4-BE49-F238E27FC236}">
                <a16:creationId xmlns:a16="http://schemas.microsoft.com/office/drawing/2014/main" id="{34387EA3-3619-71E2-2B23-28B857EC360C}"/>
              </a:ext>
            </a:extLst>
          </p:cNvPr>
          <p:cNvSpPr txBox="1"/>
          <p:nvPr/>
        </p:nvSpPr>
        <p:spPr bwMode="auto">
          <a:xfrm>
            <a:off x="1783323" y="1365124"/>
            <a:ext cx="9244584" cy="4495459"/>
          </a:xfrm>
          <a:prstGeom prst="rect">
            <a:avLst/>
          </a:prstGeom>
          <a:noFill/>
          <a:ln>
            <a:noFill/>
          </a:ln>
        </p:spPr>
        <p:txBody>
          <a:bodyPr vert="horz" wrap="square" lIns="0" tIns="42424" rIns="0" bIns="42424" numCol="1" rtlCol="0" anchor="t" anchorCtr="0" compatLnSpc="1">
            <a:prstTxWarp prst="textNoShape">
              <a:avLst/>
            </a:prstTxWarp>
            <a:normAutofit/>
          </a:bodyPr>
          <a:lstStyle/>
          <a:p>
            <a:pPr marL="257175" indent="-257175" defTabSz="635467" fontAlgn="base">
              <a:lnSpc>
                <a:spcPct val="90000"/>
              </a:lnSpc>
              <a:spcBef>
                <a:spcPct val="20000"/>
              </a:spcBef>
              <a:spcAft>
                <a:spcPct val="0"/>
              </a:spcAft>
              <a:buClr>
                <a:srgbClr val="A356A0"/>
              </a:buClr>
              <a:buFont typeface="Arial" panose="020B0604020202020204" pitchFamily="34" charset="0"/>
              <a:buChar char="•"/>
            </a:pPr>
            <a:r>
              <a:rPr lang="en-US" dirty="0">
                <a:solidFill>
                  <a:srgbClr val="333333"/>
                </a:solidFill>
              </a:rPr>
              <a:t>Many people consider that using drugs is a choice but having a medical condition is not.</a:t>
            </a:r>
          </a:p>
          <a:p>
            <a:pPr marL="257175" indent="-257175" defTabSz="635467" fontAlgn="base">
              <a:lnSpc>
                <a:spcPct val="90000"/>
              </a:lnSpc>
              <a:spcBef>
                <a:spcPct val="20000"/>
              </a:spcBef>
              <a:spcAft>
                <a:spcPct val="0"/>
              </a:spcAft>
              <a:buClr>
                <a:srgbClr val="A356A0"/>
              </a:buClr>
              <a:buFont typeface="Arial" panose="020B0604020202020204" pitchFamily="34" charset="0"/>
              <a:buChar char="•"/>
            </a:pPr>
            <a:endParaRPr lang="en-US" dirty="0">
              <a:solidFill>
                <a:srgbClr val="333333"/>
              </a:solidFill>
            </a:endParaRPr>
          </a:p>
          <a:p>
            <a:pPr marL="257175" indent="-257175" defTabSz="635467" fontAlgn="base">
              <a:lnSpc>
                <a:spcPct val="90000"/>
              </a:lnSpc>
              <a:spcBef>
                <a:spcPct val="20000"/>
              </a:spcBef>
              <a:spcAft>
                <a:spcPct val="0"/>
              </a:spcAft>
              <a:buClr>
                <a:srgbClr val="A356A0"/>
              </a:buClr>
              <a:buFont typeface="Arial" panose="020B0604020202020204" pitchFamily="34" charset="0"/>
              <a:buChar char="•"/>
            </a:pPr>
            <a:r>
              <a:rPr lang="en-US" dirty="0">
                <a:solidFill>
                  <a:srgbClr val="333333"/>
                </a:solidFill>
              </a:rPr>
              <a:t>However - </a:t>
            </a:r>
          </a:p>
          <a:p>
            <a:pPr marL="257175" lvl="1" indent="-257175" defTabSz="635467" fontAlgn="base">
              <a:lnSpc>
                <a:spcPct val="90000"/>
              </a:lnSpc>
              <a:spcBef>
                <a:spcPct val="20000"/>
              </a:spcBef>
              <a:spcAft>
                <a:spcPct val="0"/>
              </a:spcAft>
              <a:buClr>
                <a:srgbClr val="A356A0"/>
              </a:buClr>
              <a:buFont typeface="Arial" panose="020B0604020202020204" pitchFamily="34" charset="0"/>
              <a:buChar char="•"/>
            </a:pPr>
            <a:r>
              <a:rPr lang="en-US" dirty="0">
                <a:solidFill>
                  <a:srgbClr val="333333"/>
                </a:solidFill>
              </a:rPr>
              <a:t>70% of diabetes is related to diet and exercise and nearly 100% of COPD is related to smoking.</a:t>
            </a:r>
          </a:p>
          <a:p>
            <a:pPr marL="257175" lvl="1" indent="-257175" defTabSz="635467" fontAlgn="base">
              <a:lnSpc>
                <a:spcPct val="90000"/>
              </a:lnSpc>
              <a:spcBef>
                <a:spcPct val="20000"/>
              </a:spcBef>
              <a:spcAft>
                <a:spcPct val="0"/>
              </a:spcAft>
              <a:buClr>
                <a:srgbClr val="A356A0"/>
              </a:buClr>
              <a:buFont typeface="Arial" panose="020B0604020202020204" pitchFamily="34" charset="0"/>
              <a:buChar char="•"/>
            </a:pPr>
            <a:endParaRPr lang="en-US" dirty="0">
              <a:solidFill>
                <a:srgbClr val="333333"/>
              </a:solidFill>
            </a:endParaRPr>
          </a:p>
          <a:p>
            <a:pPr marL="257175" indent="-257175" defTabSz="635467" fontAlgn="base">
              <a:lnSpc>
                <a:spcPct val="90000"/>
              </a:lnSpc>
              <a:spcBef>
                <a:spcPct val="20000"/>
              </a:spcBef>
              <a:spcAft>
                <a:spcPct val="0"/>
              </a:spcAft>
              <a:buClr>
                <a:srgbClr val="A356A0"/>
              </a:buClr>
              <a:buFont typeface="Arial" panose="020B0604020202020204" pitchFamily="34" charset="0"/>
              <a:buChar char="•"/>
            </a:pPr>
            <a:r>
              <a:rPr lang="en-US" dirty="0">
                <a:solidFill>
                  <a:srgbClr val="333333"/>
                </a:solidFill>
              </a:rPr>
              <a:t>While initiating drug use is a choice, once an addiction has been established, most people are no longer capable of stopping without treatment.</a:t>
            </a:r>
          </a:p>
          <a:p>
            <a:pPr marL="257175" indent="-257175" defTabSz="635467" fontAlgn="base">
              <a:lnSpc>
                <a:spcPct val="90000"/>
              </a:lnSpc>
              <a:spcBef>
                <a:spcPct val="20000"/>
              </a:spcBef>
              <a:spcAft>
                <a:spcPct val="0"/>
              </a:spcAft>
              <a:buClr>
                <a:srgbClr val="A356A0"/>
              </a:buClr>
              <a:buFont typeface="Arial" panose="020B0604020202020204" pitchFamily="34" charset="0"/>
              <a:buChar char="•"/>
            </a:pPr>
            <a:endParaRPr lang="en-US" dirty="0">
              <a:solidFill>
                <a:srgbClr val="333333"/>
              </a:solidFill>
            </a:endParaRPr>
          </a:p>
          <a:p>
            <a:pPr marL="257175" indent="-257175" defTabSz="635467" fontAlgn="base">
              <a:lnSpc>
                <a:spcPct val="90000"/>
              </a:lnSpc>
              <a:spcBef>
                <a:spcPct val="20000"/>
              </a:spcBef>
              <a:spcAft>
                <a:spcPct val="0"/>
              </a:spcAft>
              <a:buClr>
                <a:srgbClr val="A356A0"/>
              </a:buClr>
              <a:buFont typeface="Arial" panose="020B0604020202020204" pitchFamily="34" charset="0"/>
              <a:buChar char="•"/>
            </a:pPr>
            <a:r>
              <a:rPr lang="en-US" dirty="0">
                <a:solidFill>
                  <a:srgbClr val="333333"/>
                </a:solidFill>
              </a:rPr>
              <a:t>No one initiates drug use with the intention of becoming addicted.</a:t>
            </a:r>
          </a:p>
          <a:p>
            <a:pPr marL="257175" indent="-257175" defTabSz="635467" fontAlgn="base">
              <a:lnSpc>
                <a:spcPct val="90000"/>
              </a:lnSpc>
              <a:spcBef>
                <a:spcPct val="20000"/>
              </a:spcBef>
              <a:spcAft>
                <a:spcPct val="0"/>
              </a:spcAft>
              <a:buClr>
                <a:srgbClr val="A356A0"/>
              </a:buClr>
              <a:buFont typeface="Arial" panose="020B0604020202020204" pitchFamily="34" charset="0"/>
              <a:buChar char="•"/>
            </a:pPr>
            <a:endParaRPr lang="en-US" dirty="0">
              <a:solidFill>
                <a:srgbClr val="333333"/>
              </a:solidFill>
            </a:endParaRPr>
          </a:p>
          <a:p>
            <a:pPr marL="257175" indent="-257175" defTabSz="635467" fontAlgn="base">
              <a:lnSpc>
                <a:spcPct val="90000"/>
              </a:lnSpc>
              <a:spcBef>
                <a:spcPct val="20000"/>
              </a:spcBef>
              <a:spcAft>
                <a:spcPct val="0"/>
              </a:spcAft>
              <a:buClr>
                <a:srgbClr val="A356A0"/>
              </a:buClr>
              <a:buFont typeface="Arial" panose="020B0604020202020204" pitchFamily="34" charset="0"/>
              <a:buChar char="•"/>
            </a:pPr>
            <a:r>
              <a:rPr lang="en-US" dirty="0">
                <a:solidFill>
                  <a:srgbClr val="333333"/>
                </a:solidFill>
              </a:rPr>
              <a:t>Addiction has been associated with specific alterations in brain function and structure.</a:t>
            </a:r>
          </a:p>
        </p:txBody>
      </p:sp>
    </p:spTree>
    <p:extLst>
      <p:ext uri="{BB962C8B-B14F-4D97-AF65-F5344CB8AC3E}">
        <p14:creationId xmlns:p14="http://schemas.microsoft.com/office/powerpoint/2010/main" val="319240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03DAB-341B-2457-8103-075EC932C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F955D-CB9C-9456-59A8-DED474CA7622}"/>
              </a:ext>
            </a:extLst>
          </p:cNvPr>
          <p:cNvSpPr>
            <a:spLocks noGrp="1"/>
          </p:cNvSpPr>
          <p:nvPr>
            <p:ph type="title"/>
          </p:nvPr>
        </p:nvSpPr>
        <p:spPr>
          <a:xfrm>
            <a:off x="749613" y="222124"/>
            <a:ext cx="10976004" cy="1143000"/>
          </a:xfrm>
        </p:spPr>
        <p:txBody>
          <a:bodyPr vert="horz" wrap="square" lIns="84847" tIns="42424" rIns="84847" bIns="42424" numCol="1" rtlCol="0" anchor="ctr" anchorCtr="0" compatLnSpc="1">
            <a:prstTxWarp prst="textNoShape">
              <a:avLst/>
            </a:prstTxWarp>
            <a:normAutofit/>
          </a:bodyPr>
          <a:lstStyle/>
          <a:p>
            <a:pPr algn="ctr"/>
            <a:r>
              <a:rPr lang="en-US" kern="1200" dirty="0">
                <a:latin typeface="+mj-lt"/>
                <a:ea typeface="+mj-ea"/>
                <a:cs typeface="+mj-cs"/>
              </a:rPr>
              <a:t>Enabling</a:t>
            </a:r>
          </a:p>
        </p:txBody>
      </p:sp>
      <p:sp>
        <p:nvSpPr>
          <p:cNvPr id="3" name="TextBox 2">
            <a:extLst>
              <a:ext uri="{FF2B5EF4-FFF2-40B4-BE49-F238E27FC236}">
                <a16:creationId xmlns:a16="http://schemas.microsoft.com/office/drawing/2014/main" id="{D1C37454-BDD6-2B2E-1D36-86540EC2A10E}"/>
              </a:ext>
            </a:extLst>
          </p:cNvPr>
          <p:cNvSpPr txBox="1"/>
          <p:nvPr/>
        </p:nvSpPr>
        <p:spPr bwMode="auto">
          <a:xfrm>
            <a:off x="1308999" y="1365124"/>
            <a:ext cx="9857232" cy="3748698"/>
          </a:xfrm>
          <a:prstGeom prst="rect">
            <a:avLst/>
          </a:prstGeom>
          <a:noFill/>
          <a:ln>
            <a:noFill/>
          </a:ln>
        </p:spPr>
        <p:txBody>
          <a:bodyPr vert="horz" wrap="square" lIns="0" tIns="42424" rIns="0" bIns="42424" numCol="1" rtlCol="0" anchor="t" anchorCtr="0" compatLnSpc="1">
            <a:prstTxWarp prst="textNoShape">
              <a:avLst/>
            </a:prstTxWarp>
            <a:normAutofit/>
          </a:bodyPr>
          <a:lstStyle/>
          <a:p>
            <a:pPr marL="342900" indent="-342900">
              <a:lnSpc>
                <a:spcPct val="107000"/>
              </a:lnSpc>
              <a:spcAft>
                <a:spcPts val="800"/>
              </a:spcAft>
              <a:buFont typeface="Arial" panose="020B0604020202020204" pitchFamily="34" charset="0"/>
              <a:buChar char="•"/>
              <a:tabLst>
                <a:tab pos="457200" algn="l"/>
              </a:tabLst>
            </a:pPr>
            <a:r>
              <a:rPr lang="en-US" kern="100" dirty="0">
                <a:latin typeface="Aptos" panose="020B0004020202020204" pitchFamily="34" charset="0"/>
                <a:ea typeface="Aptos" panose="020B0004020202020204" pitchFamily="34" charset="0"/>
                <a:cs typeface="Times New Roman" panose="02020603050405020304" pitchFamily="18" charset="0"/>
              </a:rPr>
              <a:t>Isn’t Harm Reduction just enabling people to keep using drugs?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b="1" i="1" kern="100" dirty="0">
                <a:latin typeface="Aptos" panose="020B0004020202020204" pitchFamily="34" charset="0"/>
                <a:ea typeface="Aptos" panose="020B0004020202020204" pitchFamily="34" charset="0"/>
                <a:cs typeface="Times New Roman" panose="02020603050405020304" pitchFamily="18" charset="0"/>
              </a:rPr>
              <a:t>Enabling occurs when your interventions serve to decrease a patient’s motivation for positive change without providing significant benefit.</a:t>
            </a:r>
            <a:r>
              <a:rPr lang="en-US" b="1" i="1" kern="100" baseline="30000" dirty="0">
                <a:latin typeface="Aptos" panose="020B0004020202020204" pitchFamily="34" charset="0"/>
                <a:ea typeface="Aptos" panose="020B0004020202020204" pitchFamily="34" charset="0"/>
                <a:cs typeface="Times New Roman" panose="02020603050405020304" pitchFamily="18" charset="0"/>
              </a:rPr>
              <a:t>*</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US" kern="100" dirty="0">
                <a:latin typeface="Aptos" panose="020B0004020202020204" pitchFamily="34" charset="0"/>
                <a:ea typeface="Aptos" panose="020B0004020202020204" pitchFamily="34" charset="0"/>
                <a:cs typeface="Times New Roman" panose="02020603050405020304" pitchFamily="18" charset="0"/>
              </a:rPr>
              <a:t>However:</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kern="100" dirty="0">
                <a:latin typeface="Aptos" panose="020B0004020202020204" pitchFamily="34" charset="0"/>
                <a:ea typeface="Aptos" panose="020B0004020202020204" pitchFamily="34" charset="0"/>
                <a:cs typeface="Times New Roman" panose="02020603050405020304" pitchFamily="18" charset="0"/>
              </a:rPr>
              <a:t>“Merely” keeping a patient alive is a major benefit, even if they aren’t ready to commit to abstinence.</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kern="100" dirty="0">
                <a:latin typeface="Aptos" panose="020B0004020202020204" pitchFamily="34" charset="0"/>
                <a:ea typeface="Aptos" panose="020B0004020202020204" pitchFamily="34" charset="0"/>
                <a:cs typeface="Times New Roman" panose="02020603050405020304" pitchFamily="18" charset="0"/>
              </a:rPr>
              <a:t>Interventions that are not “enabling” by this definition:</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US" sz="1600" kern="100" dirty="0">
                <a:latin typeface="Aptos" panose="020B0004020202020204" pitchFamily="34" charset="0"/>
                <a:ea typeface="Aptos" panose="020B0004020202020204" pitchFamily="34" charset="0"/>
                <a:cs typeface="Times New Roman" panose="02020603050405020304" pitchFamily="18" charset="0"/>
              </a:rPr>
              <a:t>Distributing naloxone rescue kits</a:t>
            </a:r>
          </a:p>
          <a:p>
            <a:pPr marL="1143000" lvl="2" indent="-228600">
              <a:lnSpc>
                <a:spcPct val="107000"/>
              </a:lnSpc>
              <a:spcAft>
                <a:spcPts val="800"/>
              </a:spcAft>
              <a:buFont typeface="Arial" panose="020B0604020202020204" pitchFamily="34" charset="0"/>
              <a:buChar char="•"/>
              <a:tabLst>
                <a:tab pos="1371600" algn="l"/>
              </a:tabLst>
            </a:pPr>
            <a:r>
              <a:rPr lang="en-US" sz="1600" kern="100" dirty="0">
                <a:latin typeface="Aptos" panose="020B0004020202020204" pitchFamily="34" charset="0"/>
                <a:ea typeface="Aptos" panose="020B0004020202020204" pitchFamily="34" charset="0"/>
                <a:cs typeface="Times New Roman" panose="02020603050405020304" pitchFamily="18" charset="0"/>
              </a:rPr>
              <a:t>Giving out sterile supplies to IV users</a:t>
            </a:r>
          </a:p>
          <a:p>
            <a:pPr marL="1143000" lvl="2" indent="-228600">
              <a:lnSpc>
                <a:spcPct val="107000"/>
              </a:lnSpc>
              <a:spcAft>
                <a:spcPts val="800"/>
              </a:spcAft>
              <a:buFont typeface="Arial" panose="020B0604020202020204" pitchFamily="34" charset="0"/>
              <a:buChar char="•"/>
              <a:tabLst>
                <a:tab pos="1371600" algn="l"/>
              </a:tabLst>
            </a:pPr>
            <a:r>
              <a:rPr lang="en-US" sz="1600" kern="100" dirty="0">
                <a:latin typeface="Aptos" panose="020B0004020202020204" pitchFamily="34" charset="0"/>
                <a:ea typeface="Aptos" panose="020B0004020202020204" pitchFamily="34" charset="0"/>
                <a:cs typeface="Times New Roman" panose="02020603050405020304" pitchFamily="18" charset="0"/>
              </a:rPr>
              <a:t>Dispensing or prescribing doses of MOUD</a:t>
            </a:r>
          </a:p>
          <a:p>
            <a:pPr marL="257175" indent="-257175" defTabSz="635467" fontAlgn="base">
              <a:spcBef>
                <a:spcPct val="20000"/>
              </a:spcBef>
              <a:spcAft>
                <a:spcPct val="0"/>
              </a:spcAft>
              <a:buClr>
                <a:srgbClr val="A356A0"/>
              </a:buClr>
              <a:buFont typeface="Arial" panose="020B0604020202020204" pitchFamily="34" charset="0"/>
              <a:buChar char="•"/>
            </a:pPr>
            <a:endParaRPr lang="en-US" dirty="0">
              <a:solidFill>
                <a:srgbClr val="333333"/>
              </a:solidFill>
            </a:endParaRPr>
          </a:p>
        </p:txBody>
      </p:sp>
      <p:sp>
        <p:nvSpPr>
          <p:cNvPr id="4" name="TextBox 3">
            <a:extLst>
              <a:ext uri="{FF2B5EF4-FFF2-40B4-BE49-F238E27FC236}">
                <a16:creationId xmlns:a16="http://schemas.microsoft.com/office/drawing/2014/main" id="{85214B90-06BA-B5BA-080F-B32B1A9B5330}"/>
              </a:ext>
            </a:extLst>
          </p:cNvPr>
          <p:cNvSpPr txBox="1"/>
          <p:nvPr/>
        </p:nvSpPr>
        <p:spPr>
          <a:xfrm>
            <a:off x="2552784" y="6115973"/>
            <a:ext cx="6097257" cy="215444"/>
          </a:xfrm>
          <a:prstGeom prst="rect">
            <a:avLst/>
          </a:prstGeom>
          <a:noFill/>
        </p:spPr>
        <p:txBody>
          <a:bodyPr wrap="square">
            <a:spAutoFit/>
          </a:bodyPr>
          <a:lstStyle/>
          <a:p>
            <a:r>
              <a:rPr lang="en-US" sz="800" kern="100" baseline="30000" dirty="0">
                <a:solidFill>
                  <a:schemeClr val="bg1">
                    <a:lumMod val="85000"/>
                  </a:schemeClr>
                </a:solidFill>
                <a:latin typeface="Aptos" panose="020B0004020202020204" pitchFamily="34" charset="0"/>
                <a:ea typeface="Aptos" panose="020B0004020202020204" pitchFamily="34" charset="0"/>
                <a:cs typeface="Times New Roman" panose="02020603050405020304" pitchFamily="18" charset="0"/>
              </a:rPr>
              <a:t>*</a:t>
            </a:r>
            <a:r>
              <a:rPr lang="en-US" sz="800" kern="100" dirty="0">
                <a:solidFill>
                  <a:schemeClr val="bg1">
                    <a:lumMod val="85000"/>
                  </a:schemeClr>
                </a:solidFill>
                <a:latin typeface="Aptos" panose="020B0004020202020204" pitchFamily="34" charset="0"/>
                <a:ea typeface="Aptos" panose="020B0004020202020204" pitchFamily="34" charset="0"/>
                <a:cs typeface="Times New Roman" panose="02020603050405020304" pitchFamily="18" charset="0"/>
              </a:rPr>
              <a:t>Personal quote by presenter</a:t>
            </a:r>
            <a:endParaRPr lang="en-US" sz="800" dirty="0">
              <a:solidFill>
                <a:schemeClr val="bg1">
                  <a:lumMod val="85000"/>
                </a:schemeClr>
              </a:solidFill>
            </a:endParaRPr>
          </a:p>
        </p:txBody>
      </p:sp>
    </p:spTree>
    <p:extLst>
      <p:ext uri="{BB962C8B-B14F-4D97-AF65-F5344CB8AC3E}">
        <p14:creationId xmlns:p14="http://schemas.microsoft.com/office/powerpoint/2010/main" val="376832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E6670-91D1-F1AC-46BD-2A1A58373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5C5E7-711E-6644-BA27-AA30BF028DCD}"/>
              </a:ext>
            </a:extLst>
          </p:cNvPr>
          <p:cNvSpPr>
            <a:spLocks noGrp="1"/>
          </p:cNvSpPr>
          <p:nvPr>
            <p:ph type="title"/>
          </p:nvPr>
        </p:nvSpPr>
        <p:spPr>
          <a:xfrm>
            <a:off x="457200" y="274320"/>
            <a:ext cx="11205148" cy="982551"/>
          </a:xfrm>
        </p:spPr>
        <p:txBody>
          <a:bodyPr anchor="t">
            <a:normAutofit/>
          </a:bodyPr>
          <a:lstStyle/>
          <a:p>
            <a:r>
              <a:rPr lang="en-US"/>
              <a:t>Elements of Harm Reduction</a:t>
            </a:r>
          </a:p>
        </p:txBody>
      </p:sp>
      <p:graphicFrame>
        <p:nvGraphicFramePr>
          <p:cNvPr id="10" name="Content Placeholder 2">
            <a:extLst>
              <a:ext uri="{FF2B5EF4-FFF2-40B4-BE49-F238E27FC236}">
                <a16:creationId xmlns:a16="http://schemas.microsoft.com/office/drawing/2014/main" id="{7780E3CE-EFEB-FF54-E7F3-1171146D4A60}"/>
              </a:ext>
            </a:extLst>
          </p:cNvPr>
          <p:cNvGraphicFramePr>
            <a:graphicFrameLocks noGrp="1"/>
          </p:cNvGraphicFramePr>
          <p:nvPr>
            <p:ph idx="1"/>
            <p:extLst>
              <p:ext uri="{D42A27DB-BD31-4B8C-83A1-F6EECF244321}">
                <p14:modId xmlns:p14="http://schemas.microsoft.com/office/powerpoint/2010/main" val="3167473283"/>
              </p:ext>
            </p:extLst>
          </p:nvPr>
        </p:nvGraphicFramePr>
        <p:xfrm>
          <a:off x="457200" y="1259440"/>
          <a:ext cx="11201400" cy="412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7744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ADF09-73EB-397B-3985-F0D87DF50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43A18-7310-2091-D92E-9AA608F6E247}"/>
              </a:ext>
            </a:extLst>
          </p:cNvPr>
          <p:cNvSpPr>
            <a:spLocks noGrp="1"/>
          </p:cNvSpPr>
          <p:nvPr>
            <p:ph type="title"/>
          </p:nvPr>
        </p:nvSpPr>
        <p:spPr/>
        <p:txBody>
          <a:bodyPr/>
          <a:lstStyle/>
          <a:p>
            <a:pPr algn="ctr"/>
            <a:r>
              <a:rPr lang="en-US" dirty="0"/>
              <a:t>Naloxone Distribution</a:t>
            </a:r>
          </a:p>
        </p:txBody>
      </p:sp>
      <p:sp>
        <p:nvSpPr>
          <p:cNvPr id="3" name="Content Placeholder 2">
            <a:extLst>
              <a:ext uri="{FF2B5EF4-FFF2-40B4-BE49-F238E27FC236}">
                <a16:creationId xmlns:a16="http://schemas.microsoft.com/office/drawing/2014/main" id="{253FB8C8-6D61-ED9A-7FEB-9CEA0A53F417}"/>
              </a:ext>
            </a:extLst>
          </p:cNvPr>
          <p:cNvSpPr>
            <a:spLocks noGrp="1"/>
          </p:cNvSpPr>
          <p:nvPr>
            <p:ph idx="1"/>
          </p:nvPr>
        </p:nvSpPr>
        <p:spPr>
          <a:xfrm>
            <a:off x="1277112" y="993554"/>
            <a:ext cx="9637776" cy="4495459"/>
          </a:xfrm>
        </p:spPr>
        <p:txBody>
          <a:bodyPr>
            <a:normAutofit lnSpcReduction="10000"/>
          </a:bodyPr>
          <a:lstStyle/>
          <a:p>
            <a:r>
              <a:rPr lang="en-US" dirty="0"/>
              <a:t>Now available OTC without prescription (approximate cost $50).</a:t>
            </a:r>
          </a:p>
          <a:p>
            <a:endParaRPr lang="en-US" dirty="0"/>
          </a:p>
          <a:p>
            <a:r>
              <a:rPr lang="en-US" dirty="0"/>
              <a:t>May be covered by insurance with prescription.</a:t>
            </a:r>
          </a:p>
          <a:p>
            <a:endParaRPr lang="en-US" dirty="0"/>
          </a:p>
          <a:p>
            <a:r>
              <a:rPr lang="en-US" dirty="0"/>
              <a:t>Much more likely to get to patients when supplies are on hand that can be distributed.</a:t>
            </a:r>
          </a:p>
          <a:p>
            <a:pPr marL="0" indent="0">
              <a:buNone/>
            </a:pPr>
            <a:endParaRPr lang="en-US" dirty="0"/>
          </a:p>
          <a:p>
            <a:r>
              <a:rPr lang="en-US" dirty="0"/>
              <a:t>How to obtain naloxone supplies:</a:t>
            </a:r>
          </a:p>
          <a:p>
            <a:pPr lvl="1"/>
            <a:r>
              <a:rPr lang="en-US" sz="1800" dirty="0"/>
              <a:t>Local health departments</a:t>
            </a:r>
          </a:p>
          <a:p>
            <a:pPr lvl="1"/>
            <a:r>
              <a:rPr lang="en-US" sz="1800" dirty="0"/>
              <a:t>Local Harm Reduction agencies</a:t>
            </a:r>
          </a:p>
          <a:p>
            <a:pPr lvl="1"/>
            <a:r>
              <a:rPr lang="en-US" sz="1800" dirty="0"/>
              <a:t>Grants</a:t>
            </a:r>
          </a:p>
          <a:p>
            <a:pPr lvl="1"/>
            <a:r>
              <a:rPr lang="en-US" sz="1800" dirty="0">
                <a:hlinkClick r:id="rId2"/>
              </a:rPr>
              <a:t>https://nextdistro.org/</a:t>
            </a:r>
            <a:endParaRPr lang="en-US" sz="1800" dirty="0"/>
          </a:p>
          <a:p>
            <a:pPr lvl="1"/>
            <a:endParaRPr lang="en-US" dirty="0"/>
          </a:p>
          <a:p>
            <a:endParaRPr lang="en-US" dirty="0"/>
          </a:p>
          <a:p>
            <a:endParaRPr lang="en-US" dirty="0"/>
          </a:p>
        </p:txBody>
      </p:sp>
    </p:spTree>
    <p:extLst>
      <p:ext uri="{BB962C8B-B14F-4D97-AF65-F5344CB8AC3E}">
        <p14:creationId xmlns:p14="http://schemas.microsoft.com/office/powerpoint/2010/main" val="3106144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9990-19C8-48E1-829E-911FA22102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7505D6-7345-1F03-35E0-97CF425AF00E}"/>
              </a:ext>
            </a:extLst>
          </p:cNvPr>
          <p:cNvPicPr>
            <a:picLocks noChangeAspect="1"/>
          </p:cNvPicPr>
          <p:nvPr/>
        </p:nvPicPr>
        <p:blipFill>
          <a:blip r:embed="rId2"/>
          <a:stretch>
            <a:fillRect/>
          </a:stretch>
        </p:blipFill>
        <p:spPr>
          <a:xfrm>
            <a:off x="1809670" y="457383"/>
            <a:ext cx="8572660" cy="4982401"/>
          </a:xfrm>
          <a:prstGeom prst="rect">
            <a:avLst/>
          </a:prstGeom>
        </p:spPr>
      </p:pic>
      <p:sp>
        <p:nvSpPr>
          <p:cNvPr id="4" name="TextBox 3">
            <a:extLst>
              <a:ext uri="{FF2B5EF4-FFF2-40B4-BE49-F238E27FC236}">
                <a16:creationId xmlns:a16="http://schemas.microsoft.com/office/drawing/2014/main" id="{535D1A6C-79BE-F2E8-F0D1-F436242EAAED}"/>
              </a:ext>
            </a:extLst>
          </p:cNvPr>
          <p:cNvSpPr txBox="1"/>
          <p:nvPr/>
        </p:nvSpPr>
        <p:spPr>
          <a:xfrm>
            <a:off x="659876" y="5938887"/>
            <a:ext cx="3487918" cy="338554"/>
          </a:xfrm>
          <a:prstGeom prst="rect">
            <a:avLst/>
          </a:prstGeom>
          <a:noFill/>
        </p:spPr>
        <p:txBody>
          <a:bodyPr wrap="square" rtlCol="0">
            <a:spAutoFit/>
          </a:bodyPr>
          <a:lstStyle/>
          <a:p>
            <a:r>
              <a:rPr lang="en-US" sz="800" dirty="0">
                <a:solidFill>
                  <a:schemeClr val="bg1"/>
                </a:solidFill>
                <a:hlinkClick r:id="rId3">
                  <a:extLst>
                    <a:ext uri="{A12FA001-AC4F-418D-AE19-62706E023703}">
                      <ahyp:hlinkClr xmlns:ahyp="http://schemas.microsoft.com/office/drawing/2018/hyperlinkcolor" val="tx"/>
                    </a:ext>
                  </a:extLst>
                </a:hlinkClick>
              </a:rPr>
              <a:t>https://www.cdc.gov/nchs/nvss/vsrr/drug-overdose-data.htm</a:t>
            </a:r>
            <a:r>
              <a:rPr lang="en-US" sz="800" dirty="0">
                <a:solidFill>
                  <a:schemeClr val="bg1"/>
                </a:solidFill>
              </a:rPr>
              <a:t>, accessed March 20, 2025</a:t>
            </a:r>
          </a:p>
        </p:txBody>
      </p:sp>
    </p:spTree>
    <p:extLst>
      <p:ext uri="{BB962C8B-B14F-4D97-AF65-F5344CB8AC3E}">
        <p14:creationId xmlns:p14="http://schemas.microsoft.com/office/powerpoint/2010/main" val="3828936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AA6C-D862-4B28-CDFF-C4524A66F95E}"/>
              </a:ext>
            </a:extLst>
          </p:cNvPr>
          <p:cNvSpPr>
            <a:spLocks noGrp="1"/>
          </p:cNvSpPr>
          <p:nvPr>
            <p:ph type="title"/>
          </p:nvPr>
        </p:nvSpPr>
        <p:spPr/>
        <p:txBody>
          <a:bodyPr/>
          <a:lstStyle/>
          <a:p>
            <a:pPr algn="ctr"/>
            <a:r>
              <a:rPr lang="en-US" dirty="0"/>
              <a:t>Naloxone - More Work to be Done</a:t>
            </a:r>
          </a:p>
        </p:txBody>
      </p:sp>
      <p:pic>
        <p:nvPicPr>
          <p:cNvPr id="5" name="Picture 4">
            <a:extLst>
              <a:ext uri="{FF2B5EF4-FFF2-40B4-BE49-F238E27FC236}">
                <a16:creationId xmlns:a16="http://schemas.microsoft.com/office/drawing/2014/main" id="{B847140D-E995-13D9-247A-B4D25E5C5215}"/>
              </a:ext>
            </a:extLst>
          </p:cNvPr>
          <p:cNvPicPr>
            <a:picLocks noChangeAspect="1"/>
          </p:cNvPicPr>
          <p:nvPr/>
        </p:nvPicPr>
        <p:blipFill>
          <a:blip r:embed="rId2"/>
          <a:stretch>
            <a:fillRect/>
          </a:stretch>
        </p:blipFill>
        <p:spPr>
          <a:xfrm>
            <a:off x="1820092" y="1707765"/>
            <a:ext cx="8551817" cy="1960339"/>
          </a:xfrm>
          <a:prstGeom prst="rect">
            <a:avLst/>
          </a:prstGeom>
          <a:ln w="19050">
            <a:solidFill>
              <a:schemeClr val="tx2"/>
            </a:solidFill>
          </a:ln>
        </p:spPr>
      </p:pic>
      <p:sp>
        <p:nvSpPr>
          <p:cNvPr id="6" name="TextBox 5">
            <a:extLst>
              <a:ext uri="{FF2B5EF4-FFF2-40B4-BE49-F238E27FC236}">
                <a16:creationId xmlns:a16="http://schemas.microsoft.com/office/drawing/2014/main" id="{317E8ABE-DAC3-4545-CFD6-08C7E25E1105}"/>
              </a:ext>
            </a:extLst>
          </p:cNvPr>
          <p:cNvSpPr txBox="1"/>
          <p:nvPr/>
        </p:nvSpPr>
        <p:spPr>
          <a:xfrm>
            <a:off x="1820092" y="3840481"/>
            <a:ext cx="855181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Median monthly overdose deaths among persons aged 10–19 years (adolescents) increased 109% from July–December 2019 to July–December 2021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Two thirds of decedents had one or more potential bystanders present, but most provided no overdose response.</a:t>
            </a:r>
          </a:p>
        </p:txBody>
      </p:sp>
      <p:sp>
        <p:nvSpPr>
          <p:cNvPr id="3" name="TextBox 2">
            <a:extLst>
              <a:ext uri="{FF2B5EF4-FFF2-40B4-BE49-F238E27FC236}">
                <a16:creationId xmlns:a16="http://schemas.microsoft.com/office/drawing/2014/main" id="{3162C1CD-EF71-1013-F322-6B7CC83FB821}"/>
              </a:ext>
            </a:extLst>
          </p:cNvPr>
          <p:cNvSpPr txBox="1"/>
          <p:nvPr/>
        </p:nvSpPr>
        <p:spPr>
          <a:xfrm>
            <a:off x="7560211" y="5739820"/>
            <a:ext cx="4354421" cy="646331"/>
          </a:xfrm>
          <a:prstGeom prst="rect">
            <a:avLst/>
          </a:prstGeom>
          <a:noFill/>
        </p:spPr>
        <p:txBody>
          <a:bodyPr wrap="square" rtlCol="0">
            <a:spAutoFit/>
          </a:bodyPr>
          <a:lstStyle/>
          <a:p>
            <a:r>
              <a:rPr lang="en-US" sz="900" dirty="0">
                <a:solidFill>
                  <a:schemeClr val="bg1">
                    <a:lumMod val="85000"/>
                  </a:schemeClr>
                </a:solidFill>
              </a:rPr>
              <a:t>Tanz LJ, Dinwiddie AT, Mattson CL, O'Donnell J, Davis NL. Drug Overdose Deaths Among Persons Aged 10-19 Years - United States, July 2019-December 2021. MMWR </a:t>
            </a:r>
            <a:r>
              <a:rPr lang="en-US" sz="900" dirty="0" err="1">
                <a:solidFill>
                  <a:schemeClr val="bg1">
                    <a:lumMod val="85000"/>
                  </a:schemeClr>
                </a:solidFill>
              </a:rPr>
              <a:t>Morb</a:t>
            </a:r>
            <a:r>
              <a:rPr lang="en-US" sz="900" dirty="0">
                <a:solidFill>
                  <a:schemeClr val="bg1">
                    <a:lumMod val="85000"/>
                  </a:schemeClr>
                </a:solidFill>
              </a:rPr>
              <a:t> Mortal </a:t>
            </a:r>
            <a:r>
              <a:rPr lang="en-US" sz="900" dirty="0" err="1">
                <a:solidFill>
                  <a:schemeClr val="bg1">
                    <a:lumMod val="85000"/>
                  </a:schemeClr>
                </a:solidFill>
              </a:rPr>
              <a:t>Wkly</a:t>
            </a:r>
            <a:r>
              <a:rPr lang="en-US" sz="900" dirty="0">
                <a:solidFill>
                  <a:schemeClr val="bg1">
                    <a:lumMod val="85000"/>
                  </a:schemeClr>
                </a:solidFill>
              </a:rPr>
              <a:t> Rep. 2022 Dec 16;71(50):1576-1582. </a:t>
            </a:r>
            <a:r>
              <a:rPr lang="en-US" sz="900" dirty="0" err="1">
                <a:solidFill>
                  <a:schemeClr val="bg1">
                    <a:lumMod val="85000"/>
                  </a:schemeClr>
                </a:solidFill>
              </a:rPr>
              <a:t>doi</a:t>
            </a:r>
            <a:r>
              <a:rPr lang="en-US" sz="900" dirty="0">
                <a:solidFill>
                  <a:schemeClr val="bg1">
                    <a:lumMod val="85000"/>
                  </a:schemeClr>
                </a:solidFill>
              </a:rPr>
              <a:t>: 10.15585/mmwr.mm7150a2. PMID: 36520659; PMCID: PMC9762908.</a:t>
            </a:r>
          </a:p>
        </p:txBody>
      </p:sp>
    </p:spTree>
    <p:extLst>
      <p:ext uri="{BB962C8B-B14F-4D97-AF65-F5344CB8AC3E}">
        <p14:creationId xmlns:p14="http://schemas.microsoft.com/office/powerpoint/2010/main" val="425589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6FD5-7104-B8EE-E454-80D1ED706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9DD68-21A2-2AAB-3619-9CDBC7A1A0C3}"/>
              </a:ext>
            </a:extLst>
          </p:cNvPr>
          <p:cNvSpPr>
            <a:spLocks noGrp="1"/>
          </p:cNvSpPr>
          <p:nvPr>
            <p:ph type="title"/>
          </p:nvPr>
        </p:nvSpPr>
        <p:spPr/>
        <p:txBody>
          <a:bodyPr/>
          <a:lstStyle/>
          <a:p>
            <a:pPr algn="ctr"/>
            <a:r>
              <a:rPr lang="en-US" dirty="0"/>
              <a:t>Harm Reduction Kiosks</a:t>
            </a:r>
          </a:p>
        </p:txBody>
      </p:sp>
      <p:pic>
        <p:nvPicPr>
          <p:cNvPr id="4" name="Picture 3">
            <a:extLst>
              <a:ext uri="{FF2B5EF4-FFF2-40B4-BE49-F238E27FC236}">
                <a16:creationId xmlns:a16="http://schemas.microsoft.com/office/drawing/2014/main" id="{B9C8043E-4D53-0B74-DACD-5BBC6013A6C7}"/>
              </a:ext>
            </a:extLst>
          </p:cNvPr>
          <p:cNvPicPr>
            <a:picLocks noChangeAspect="1"/>
          </p:cNvPicPr>
          <p:nvPr/>
        </p:nvPicPr>
        <p:blipFill>
          <a:blip r:embed="rId2"/>
          <a:stretch>
            <a:fillRect/>
          </a:stretch>
        </p:blipFill>
        <p:spPr>
          <a:xfrm>
            <a:off x="2547245" y="1413837"/>
            <a:ext cx="2571750" cy="3429000"/>
          </a:xfrm>
          <a:prstGeom prst="rect">
            <a:avLst/>
          </a:prstGeom>
        </p:spPr>
      </p:pic>
      <p:pic>
        <p:nvPicPr>
          <p:cNvPr id="9" name="Picture 8">
            <a:extLst>
              <a:ext uri="{FF2B5EF4-FFF2-40B4-BE49-F238E27FC236}">
                <a16:creationId xmlns:a16="http://schemas.microsoft.com/office/drawing/2014/main" id="{3B6A7AD5-46B4-784C-CBD4-2197238118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29040" y="1413837"/>
            <a:ext cx="2648263" cy="3428999"/>
          </a:xfrm>
          <a:prstGeom prst="rect">
            <a:avLst/>
          </a:prstGeom>
        </p:spPr>
      </p:pic>
    </p:spTree>
    <p:extLst>
      <p:ext uri="{BB962C8B-B14F-4D97-AF65-F5344CB8AC3E}">
        <p14:creationId xmlns:p14="http://schemas.microsoft.com/office/powerpoint/2010/main" val="2989816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044C0-CCDF-018E-FE2F-33C6E2655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84143-24B0-22AD-B070-2A79535BAC02}"/>
              </a:ext>
            </a:extLst>
          </p:cNvPr>
          <p:cNvSpPr>
            <a:spLocks noGrp="1"/>
          </p:cNvSpPr>
          <p:nvPr>
            <p:ph type="title"/>
          </p:nvPr>
        </p:nvSpPr>
        <p:spPr/>
        <p:txBody>
          <a:bodyPr/>
          <a:lstStyle/>
          <a:p>
            <a:pPr algn="ctr"/>
            <a:r>
              <a:rPr lang="en-US" dirty="0"/>
              <a:t>Harm Reduction in Your Practice</a:t>
            </a:r>
          </a:p>
        </p:txBody>
      </p:sp>
      <p:sp>
        <p:nvSpPr>
          <p:cNvPr id="3" name="Content Placeholder 2">
            <a:extLst>
              <a:ext uri="{FF2B5EF4-FFF2-40B4-BE49-F238E27FC236}">
                <a16:creationId xmlns:a16="http://schemas.microsoft.com/office/drawing/2014/main" id="{5DE68949-D22E-F412-CF37-AD41F5F57D63}"/>
              </a:ext>
            </a:extLst>
          </p:cNvPr>
          <p:cNvSpPr>
            <a:spLocks noGrp="1"/>
          </p:cNvSpPr>
          <p:nvPr>
            <p:ph idx="1"/>
          </p:nvPr>
        </p:nvSpPr>
        <p:spPr>
          <a:xfrm>
            <a:off x="2400300" y="1938870"/>
            <a:ext cx="7391400" cy="1726133"/>
          </a:xfrm>
          <a:solidFill>
            <a:schemeClr val="accent6">
              <a:alpha val="72000"/>
            </a:schemeClr>
          </a:solidFill>
        </p:spPr>
        <p:txBody>
          <a:bodyPr vert="horz" lIns="182880" tIns="182880" rIns="365760" bIns="0" rtlCol="0">
            <a:normAutofit/>
          </a:bodyPr>
          <a:lstStyle/>
          <a:p>
            <a:pPr marL="0" indent="0" algn="ctr">
              <a:buNone/>
            </a:pPr>
            <a:r>
              <a:rPr lang="en-US" sz="2800" dirty="0">
                <a:solidFill>
                  <a:schemeClr val="accent1"/>
                </a:solidFill>
              </a:rPr>
              <a:t>Practical steps to take for increasing the implementation of Harm Reduction practices in your treatment setting.</a:t>
            </a:r>
          </a:p>
        </p:txBody>
      </p:sp>
    </p:spTree>
    <p:extLst>
      <p:ext uri="{BB962C8B-B14F-4D97-AF65-F5344CB8AC3E}">
        <p14:creationId xmlns:p14="http://schemas.microsoft.com/office/powerpoint/2010/main" val="1383462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B290-FF7E-314F-BECF-F967123B4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70564-B4D1-36F7-5583-4DBE56746946}"/>
              </a:ext>
            </a:extLst>
          </p:cNvPr>
          <p:cNvSpPr>
            <a:spLocks noGrp="1"/>
          </p:cNvSpPr>
          <p:nvPr>
            <p:ph type="title"/>
          </p:nvPr>
        </p:nvSpPr>
        <p:spPr/>
        <p:txBody>
          <a:bodyPr/>
          <a:lstStyle/>
          <a:p>
            <a:pPr algn="ctr"/>
            <a:r>
              <a:rPr lang="en-US" dirty="0"/>
              <a:t>HR Opportunities in the ER</a:t>
            </a:r>
          </a:p>
        </p:txBody>
      </p:sp>
      <p:sp>
        <p:nvSpPr>
          <p:cNvPr id="3" name="Content Placeholder 2">
            <a:extLst>
              <a:ext uri="{FF2B5EF4-FFF2-40B4-BE49-F238E27FC236}">
                <a16:creationId xmlns:a16="http://schemas.microsoft.com/office/drawing/2014/main" id="{8FF43F8C-08AA-A355-E59D-4C2F85514651}"/>
              </a:ext>
            </a:extLst>
          </p:cNvPr>
          <p:cNvSpPr>
            <a:spLocks noGrp="1"/>
          </p:cNvSpPr>
          <p:nvPr>
            <p:ph idx="1"/>
          </p:nvPr>
        </p:nvSpPr>
        <p:spPr>
          <a:xfrm>
            <a:off x="630936" y="936831"/>
            <a:ext cx="11031412" cy="4348401"/>
          </a:xfrm>
        </p:spPr>
        <p:txBody>
          <a:bodyPr>
            <a:noAutofit/>
          </a:bodyPr>
          <a:lstStyle/>
          <a:p>
            <a:pPr>
              <a:lnSpc>
                <a:spcPct val="150000"/>
              </a:lnSpc>
            </a:pPr>
            <a:r>
              <a:rPr lang="en-US" sz="1800" dirty="0"/>
              <a:t>Screening for alcohol and drug use for all patients (SBIRT).</a:t>
            </a:r>
          </a:p>
          <a:p>
            <a:pPr>
              <a:lnSpc>
                <a:spcPct val="150000"/>
              </a:lnSpc>
            </a:pPr>
            <a:r>
              <a:rPr lang="en-US" sz="1800" dirty="0"/>
              <a:t>Offering buprenorphine for patients with OUD and “warm handoff” to a community treatment provider.</a:t>
            </a:r>
          </a:p>
          <a:p>
            <a:pPr>
              <a:lnSpc>
                <a:spcPct val="150000"/>
              </a:lnSpc>
            </a:pPr>
            <a:r>
              <a:rPr lang="en-US" sz="1800" dirty="0"/>
              <a:t>Offering referrals to local HR agencies - SSPs, OPCs, etc. </a:t>
            </a:r>
          </a:p>
          <a:p>
            <a:pPr>
              <a:lnSpc>
                <a:spcPct val="150000"/>
              </a:lnSpc>
            </a:pPr>
            <a:r>
              <a:rPr lang="en-US" sz="1800" dirty="0"/>
              <a:t>Naloxone distribution and training, safer use recommendations.</a:t>
            </a:r>
          </a:p>
          <a:p>
            <a:pPr>
              <a:lnSpc>
                <a:spcPct val="150000"/>
              </a:lnSpc>
            </a:pPr>
            <a:r>
              <a:rPr lang="en-US" sz="1800" dirty="0"/>
              <a:t>Having SW and/or peers available to help patients with referrals, food, clothing, housing, etc.</a:t>
            </a:r>
          </a:p>
          <a:p>
            <a:pPr>
              <a:lnSpc>
                <a:spcPct val="150000"/>
              </a:lnSpc>
            </a:pPr>
            <a:r>
              <a:rPr lang="en-US" sz="1800" dirty="0"/>
              <a:t>Understanding that your patient is highly motivated to avoid opioid withdrawal.</a:t>
            </a:r>
          </a:p>
          <a:p>
            <a:pPr>
              <a:lnSpc>
                <a:spcPct val="150000"/>
              </a:lnSpc>
            </a:pPr>
            <a:r>
              <a:rPr lang="en-US" sz="1800" dirty="0"/>
              <a:t>Not obtaining urine drug screens without patient consent.</a:t>
            </a:r>
          </a:p>
          <a:p>
            <a:pPr>
              <a:lnSpc>
                <a:spcPct val="150000"/>
              </a:lnSpc>
            </a:pPr>
            <a:r>
              <a:rPr lang="en-US" sz="1800" dirty="0"/>
              <a:t>Trauma Informed and Harm Reduction training for all staff.</a:t>
            </a:r>
          </a:p>
        </p:txBody>
      </p:sp>
    </p:spTree>
    <p:extLst>
      <p:ext uri="{BB962C8B-B14F-4D97-AF65-F5344CB8AC3E}">
        <p14:creationId xmlns:p14="http://schemas.microsoft.com/office/powerpoint/2010/main" val="2009987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864F2-F52D-D4A3-F0DD-1A5C14C6D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AF7F9-AACF-BCE3-716C-E1A78DD2B53F}"/>
              </a:ext>
            </a:extLst>
          </p:cNvPr>
          <p:cNvSpPr>
            <a:spLocks noGrp="1"/>
          </p:cNvSpPr>
          <p:nvPr>
            <p:ph type="title"/>
          </p:nvPr>
        </p:nvSpPr>
        <p:spPr/>
        <p:txBody>
          <a:bodyPr/>
          <a:lstStyle/>
          <a:p>
            <a:pPr algn="ctr"/>
            <a:r>
              <a:rPr lang="en-US" dirty="0"/>
              <a:t>HR Opportunities in the Hospital</a:t>
            </a:r>
          </a:p>
        </p:txBody>
      </p:sp>
      <p:sp>
        <p:nvSpPr>
          <p:cNvPr id="3" name="Content Placeholder 2">
            <a:extLst>
              <a:ext uri="{FF2B5EF4-FFF2-40B4-BE49-F238E27FC236}">
                <a16:creationId xmlns:a16="http://schemas.microsoft.com/office/drawing/2014/main" id="{AB1C873F-6D4C-3366-DC54-DD599A09FB54}"/>
              </a:ext>
            </a:extLst>
          </p:cNvPr>
          <p:cNvSpPr>
            <a:spLocks noGrp="1"/>
          </p:cNvSpPr>
          <p:nvPr>
            <p:ph idx="1"/>
          </p:nvPr>
        </p:nvSpPr>
        <p:spPr>
          <a:xfrm>
            <a:off x="529652" y="1037415"/>
            <a:ext cx="11132696" cy="3845481"/>
          </a:xfrm>
        </p:spPr>
        <p:txBody>
          <a:bodyPr>
            <a:noAutofit/>
          </a:bodyPr>
          <a:lstStyle/>
          <a:p>
            <a:pPr>
              <a:lnSpc>
                <a:spcPct val="150000"/>
              </a:lnSpc>
            </a:pPr>
            <a:r>
              <a:rPr lang="en-US" sz="1800" dirty="0"/>
              <a:t>All those available in the ER.  In addition:</a:t>
            </a:r>
          </a:p>
          <a:p>
            <a:pPr>
              <a:lnSpc>
                <a:spcPct val="150000"/>
              </a:lnSpc>
            </a:pPr>
            <a:r>
              <a:rPr lang="en-US" sz="1800" dirty="0"/>
              <a:t>Instituting an Addiction Medicine consult service that can induce patients on buprenorphine, methadone, or naltrexone.</a:t>
            </a:r>
          </a:p>
          <a:p>
            <a:pPr>
              <a:lnSpc>
                <a:spcPct val="150000"/>
              </a:lnSpc>
            </a:pPr>
            <a:r>
              <a:rPr lang="en-US" sz="1800" dirty="0"/>
              <a:t>Aggressively treating and preventing opioid withdrawal symptoms.</a:t>
            </a:r>
          </a:p>
          <a:p>
            <a:pPr>
              <a:lnSpc>
                <a:spcPct val="150000"/>
              </a:lnSpc>
            </a:pPr>
            <a:r>
              <a:rPr lang="en-US" sz="1800" dirty="0"/>
              <a:t>Offering screening and intervention for HIV, HBV, HCV, and STIs.</a:t>
            </a:r>
          </a:p>
          <a:p>
            <a:pPr>
              <a:lnSpc>
                <a:spcPct val="150000"/>
              </a:lnSpc>
            </a:pPr>
            <a:r>
              <a:rPr lang="en-US" sz="1800" dirty="0"/>
              <a:t>Offering smoking cessation counseling and medication.</a:t>
            </a:r>
          </a:p>
          <a:p>
            <a:pPr>
              <a:lnSpc>
                <a:spcPct val="150000"/>
              </a:lnSpc>
            </a:pPr>
            <a:r>
              <a:rPr lang="en-US" sz="1800" dirty="0"/>
              <a:t>Screening for co-occurring psychiatric conditions and arrange treatment and/or referral.</a:t>
            </a:r>
          </a:p>
          <a:p>
            <a:pPr>
              <a:lnSpc>
                <a:spcPct val="150000"/>
              </a:lnSpc>
            </a:pPr>
            <a:r>
              <a:rPr lang="en-US" sz="1800" dirty="0"/>
              <a:t>SW and/or SUD counselor consults for all patients with OUDs</a:t>
            </a:r>
          </a:p>
          <a:p>
            <a:pPr>
              <a:lnSpc>
                <a:spcPct val="150000"/>
              </a:lnSpc>
            </a:pPr>
            <a:endParaRPr lang="en-US" sz="1600" dirty="0"/>
          </a:p>
          <a:p>
            <a:pPr>
              <a:lnSpc>
                <a:spcPct val="150000"/>
              </a:lnSpc>
            </a:pPr>
            <a:endParaRPr lang="en-US" sz="1600" dirty="0"/>
          </a:p>
        </p:txBody>
      </p:sp>
    </p:spTree>
    <p:extLst>
      <p:ext uri="{BB962C8B-B14F-4D97-AF65-F5344CB8AC3E}">
        <p14:creationId xmlns:p14="http://schemas.microsoft.com/office/powerpoint/2010/main" val="393961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7441A-06FE-7CEE-5C43-C0C742EC5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561F1-2D26-E395-1CC3-7DDAC0B4A721}"/>
              </a:ext>
            </a:extLst>
          </p:cNvPr>
          <p:cNvSpPr>
            <a:spLocks noGrp="1"/>
          </p:cNvSpPr>
          <p:nvPr>
            <p:ph type="title"/>
          </p:nvPr>
        </p:nvSpPr>
        <p:spPr/>
        <p:txBody>
          <a:bodyPr/>
          <a:lstStyle/>
          <a:p>
            <a:r>
              <a:rPr lang="en-US" dirty="0"/>
              <a:t>Which Side Are You On?</a:t>
            </a:r>
          </a:p>
        </p:txBody>
      </p:sp>
      <p:sp>
        <p:nvSpPr>
          <p:cNvPr id="7" name="Content Placeholder 4">
            <a:extLst>
              <a:ext uri="{FF2B5EF4-FFF2-40B4-BE49-F238E27FC236}">
                <a16:creationId xmlns:a16="http://schemas.microsoft.com/office/drawing/2014/main" id="{7E74E029-3B51-672E-3A8A-F6E82424273B}"/>
              </a:ext>
            </a:extLst>
          </p:cNvPr>
          <p:cNvSpPr txBox="1">
            <a:spLocks/>
          </p:cNvSpPr>
          <p:nvPr/>
        </p:nvSpPr>
        <p:spPr>
          <a:xfrm>
            <a:off x="7218251" y="2087445"/>
            <a:ext cx="3716803" cy="1815882"/>
          </a:xfrm>
          <a:prstGeom prst="rect">
            <a:avLst/>
          </a:prstGeom>
          <a:ln w="19050">
            <a:solidFill>
              <a:schemeClr val="tx2"/>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prstClr val="black"/>
                </a:solidFill>
                <a:latin typeface="Aptos" panose="02110004020202020204"/>
              </a:rPr>
              <a:t>“Decisions about treatment should be based on opinion and bias.”</a:t>
            </a:r>
          </a:p>
        </p:txBody>
      </p:sp>
      <p:sp>
        <p:nvSpPr>
          <p:cNvPr id="8" name="Rectangle 7">
            <a:extLst>
              <a:ext uri="{FF2B5EF4-FFF2-40B4-BE49-F238E27FC236}">
                <a16:creationId xmlns:a16="http://schemas.microsoft.com/office/drawing/2014/main" id="{2F54CBC1-3CBA-7649-17CB-30E4A31897FF}"/>
              </a:ext>
            </a:extLst>
          </p:cNvPr>
          <p:cNvSpPr/>
          <p:nvPr/>
        </p:nvSpPr>
        <p:spPr>
          <a:xfrm>
            <a:off x="5931763" y="1469226"/>
            <a:ext cx="328474" cy="3919548"/>
          </a:xfrm>
          <a:prstGeom prst="rect">
            <a:avLst/>
          </a:prstGeom>
          <a:solidFill>
            <a:srgbClr val="156082"/>
          </a:solidFill>
          <a:ln w="19050" cap="flat" cmpd="sng" algn="ctr">
            <a:solidFill>
              <a:srgbClr val="156082">
                <a:shade val="50000"/>
              </a:srgbClr>
            </a:solidFill>
            <a:prstDash val="solid"/>
            <a:miter lim="800000"/>
          </a:ln>
          <a:effectLst/>
        </p:spPr>
        <p:txBody>
          <a:bodyPr rtlCol="0" anchor="ctr"/>
          <a:lstStyle/>
          <a:p>
            <a:pPr algn="ctr">
              <a:defRPr/>
            </a:pPr>
            <a:endParaRPr lang="en-US">
              <a:solidFill>
                <a:prstClr val="white"/>
              </a:solidFill>
              <a:latin typeface="Aptos" panose="02110004020202020204"/>
            </a:endParaRPr>
          </a:p>
        </p:txBody>
      </p:sp>
      <p:sp>
        <p:nvSpPr>
          <p:cNvPr id="9" name="TextBox 8">
            <a:extLst>
              <a:ext uri="{FF2B5EF4-FFF2-40B4-BE49-F238E27FC236}">
                <a16:creationId xmlns:a16="http://schemas.microsoft.com/office/drawing/2014/main" id="{A7162E51-6A61-B76F-095F-79B933EF0447}"/>
              </a:ext>
            </a:extLst>
          </p:cNvPr>
          <p:cNvSpPr txBox="1"/>
          <p:nvPr/>
        </p:nvSpPr>
        <p:spPr>
          <a:xfrm>
            <a:off x="1333147" y="2087445"/>
            <a:ext cx="3640602" cy="1815882"/>
          </a:xfrm>
          <a:prstGeom prst="rect">
            <a:avLst/>
          </a:prstGeom>
          <a:noFill/>
          <a:ln w="15875">
            <a:solidFill>
              <a:schemeClr val="tx2"/>
            </a:solidFill>
          </a:ln>
        </p:spPr>
        <p:txBody>
          <a:bodyPr wrap="square">
            <a:spAutoFit/>
          </a:bodyPr>
          <a:lstStyle/>
          <a:p>
            <a:pPr>
              <a:buFont typeface="Arial" panose="020B0604020202020204" pitchFamily="34" charset="0"/>
              <a:buNone/>
              <a:defRPr/>
            </a:pPr>
            <a:r>
              <a:rPr lang="en-US" sz="2800" dirty="0">
                <a:solidFill>
                  <a:prstClr val="black"/>
                </a:solidFill>
                <a:latin typeface="Aptos" panose="02110004020202020204"/>
              </a:rPr>
              <a:t>“Decisions about treatment should be based on science and evidence.”</a:t>
            </a:r>
          </a:p>
        </p:txBody>
      </p:sp>
    </p:spTree>
    <p:extLst>
      <p:ext uri="{BB962C8B-B14F-4D97-AF65-F5344CB8AC3E}">
        <p14:creationId xmlns:p14="http://schemas.microsoft.com/office/powerpoint/2010/main" val="3754660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0FFC0-2FA8-211F-93DB-EAECBB21B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EB3DE-56FA-2284-1D02-9C8B6DFD7A9B}"/>
              </a:ext>
            </a:extLst>
          </p:cNvPr>
          <p:cNvSpPr>
            <a:spLocks noGrp="1"/>
          </p:cNvSpPr>
          <p:nvPr>
            <p:ph type="title"/>
          </p:nvPr>
        </p:nvSpPr>
        <p:spPr/>
        <p:txBody>
          <a:bodyPr/>
          <a:lstStyle/>
          <a:p>
            <a:pPr algn="ctr"/>
            <a:r>
              <a:rPr lang="en-US" dirty="0"/>
              <a:t>HR Opportunities in the Office Setting</a:t>
            </a:r>
          </a:p>
        </p:txBody>
      </p:sp>
      <p:sp>
        <p:nvSpPr>
          <p:cNvPr id="3" name="Content Placeholder 2">
            <a:extLst>
              <a:ext uri="{FF2B5EF4-FFF2-40B4-BE49-F238E27FC236}">
                <a16:creationId xmlns:a16="http://schemas.microsoft.com/office/drawing/2014/main" id="{925F1BF0-BB7D-9BE4-6887-99BEE47C1787}"/>
              </a:ext>
            </a:extLst>
          </p:cNvPr>
          <p:cNvSpPr>
            <a:spLocks noGrp="1"/>
          </p:cNvSpPr>
          <p:nvPr>
            <p:ph idx="1"/>
          </p:nvPr>
        </p:nvSpPr>
        <p:spPr>
          <a:xfrm>
            <a:off x="1032098" y="1142142"/>
            <a:ext cx="10055352" cy="3845481"/>
          </a:xfrm>
        </p:spPr>
        <p:txBody>
          <a:bodyPr>
            <a:noAutofit/>
          </a:bodyPr>
          <a:lstStyle/>
          <a:p>
            <a:pPr>
              <a:lnSpc>
                <a:spcPct val="150000"/>
              </a:lnSpc>
            </a:pPr>
            <a:r>
              <a:rPr lang="en-US" sz="1800" dirty="0"/>
              <a:t>All those available in the ER and hospital. In addition:</a:t>
            </a:r>
          </a:p>
          <a:p>
            <a:pPr>
              <a:lnSpc>
                <a:spcPct val="150000"/>
              </a:lnSpc>
            </a:pPr>
            <a:r>
              <a:rPr lang="en-US" sz="1800" dirty="0"/>
              <a:t>Offering low-barrier MOUD with buprenorphine.</a:t>
            </a:r>
          </a:p>
          <a:p>
            <a:pPr>
              <a:lnSpc>
                <a:spcPct val="150000"/>
              </a:lnSpc>
            </a:pPr>
            <a:r>
              <a:rPr lang="en-US" sz="1800" dirty="0"/>
              <a:t>Offering education and referral for methadone for patients not responsive to buprenorphine.</a:t>
            </a:r>
          </a:p>
          <a:p>
            <a:pPr>
              <a:lnSpc>
                <a:spcPct val="150000"/>
              </a:lnSpc>
            </a:pPr>
            <a:r>
              <a:rPr lang="en-US" sz="1800" dirty="0"/>
              <a:t>Offering vaccinations - HAV, HBV, CV19, influenza, etc.</a:t>
            </a:r>
          </a:p>
          <a:p>
            <a:pPr>
              <a:lnSpc>
                <a:spcPct val="150000"/>
              </a:lnSpc>
            </a:pPr>
            <a:r>
              <a:rPr lang="en-US" sz="1800" dirty="0"/>
              <a:t>Offering smoking and lifestyle counseling and education.</a:t>
            </a:r>
          </a:p>
          <a:p>
            <a:pPr>
              <a:lnSpc>
                <a:spcPct val="150000"/>
              </a:lnSpc>
            </a:pPr>
            <a:r>
              <a:rPr lang="en-US" sz="1800" dirty="0"/>
              <a:t>Facilitating dental care/referral.</a:t>
            </a:r>
          </a:p>
          <a:p>
            <a:pPr>
              <a:lnSpc>
                <a:spcPct val="150000"/>
              </a:lnSpc>
            </a:pPr>
            <a:r>
              <a:rPr lang="en-US" sz="1800" dirty="0"/>
              <a:t>Develop liaisons with local Harm Reduction agencies.</a:t>
            </a:r>
          </a:p>
        </p:txBody>
      </p:sp>
    </p:spTree>
    <p:extLst>
      <p:ext uri="{BB962C8B-B14F-4D97-AF65-F5344CB8AC3E}">
        <p14:creationId xmlns:p14="http://schemas.microsoft.com/office/powerpoint/2010/main" val="1258219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69B8-5CB1-A10E-FF6B-CA993BE30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9EE90-A508-B823-64BD-728E98A14F15}"/>
              </a:ext>
            </a:extLst>
          </p:cNvPr>
          <p:cNvSpPr>
            <a:spLocks noGrp="1"/>
          </p:cNvSpPr>
          <p:nvPr>
            <p:ph type="title"/>
          </p:nvPr>
        </p:nvSpPr>
        <p:spPr>
          <a:xfrm>
            <a:off x="457200" y="274320"/>
            <a:ext cx="11205148" cy="982551"/>
          </a:xfrm>
        </p:spPr>
        <p:txBody>
          <a:bodyPr anchor="t">
            <a:normAutofit/>
          </a:bodyPr>
          <a:lstStyle/>
          <a:p>
            <a:r>
              <a:rPr lang="en-US" dirty="0"/>
              <a:t>Elements of Low-Barrier MOUD</a:t>
            </a:r>
          </a:p>
        </p:txBody>
      </p:sp>
      <p:graphicFrame>
        <p:nvGraphicFramePr>
          <p:cNvPr id="4" name="Content Placeholder 2">
            <a:extLst>
              <a:ext uri="{FF2B5EF4-FFF2-40B4-BE49-F238E27FC236}">
                <a16:creationId xmlns:a16="http://schemas.microsoft.com/office/drawing/2014/main" id="{4633950A-E1F5-4CAE-8474-A405D09B1C93}"/>
              </a:ext>
            </a:extLst>
          </p:cNvPr>
          <p:cNvGraphicFramePr>
            <a:graphicFrameLocks noGrp="1"/>
          </p:cNvGraphicFramePr>
          <p:nvPr>
            <p:ph idx="1"/>
            <p:extLst>
              <p:ext uri="{D42A27DB-BD31-4B8C-83A1-F6EECF244321}">
                <p14:modId xmlns:p14="http://schemas.microsoft.com/office/powerpoint/2010/main" val="1263514287"/>
              </p:ext>
            </p:extLst>
          </p:nvPr>
        </p:nvGraphicFramePr>
        <p:xfrm>
          <a:off x="457200" y="1259440"/>
          <a:ext cx="11201400" cy="412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71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BF45-F346-EFBF-CF1D-90CD2506A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E880F-1EE4-07D4-88B1-E65544BA8855}"/>
              </a:ext>
            </a:extLst>
          </p:cNvPr>
          <p:cNvSpPr>
            <a:spLocks noGrp="1"/>
          </p:cNvSpPr>
          <p:nvPr>
            <p:ph type="title"/>
          </p:nvPr>
        </p:nvSpPr>
        <p:spPr/>
        <p:txBody>
          <a:bodyPr/>
          <a:lstStyle/>
          <a:p>
            <a:r>
              <a:rPr lang="en-US" dirty="0"/>
              <a:t>Resources for Low Barrier MOUD</a:t>
            </a:r>
          </a:p>
        </p:txBody>
      </p:sp>
      <p:sp>
        <p:nvSpPr>
          <p:cNvPr id="3" name="Content Placeholder 2">
            <a:extLst>
              <a:ext uri="{FF2B5EF4-FFF2-40B4-BE49-F238E27FC236}">
                <a16:creationId xmlns:a16="http://schemas.microsoft.com/office/drawing/2014/main" id="{60AC6461-E37F-D239-DAD7-A3DE183A2993}"/>
              </a:ext>
            </a:extLst>
          </p:cNvPr>
          <p:cNvSpPr>
            <a:spLocks noGrp="1"/>
          </p:cNvSpPr>
          <p:nvPr>
            <p:ph idx="1"/>
          </p:nvPr>
        </p:nvSpPr>
        <p:spPr/>
        <p:txBody>
          <a:bodyPr/>
          <a:lstStyle/>
          <a:p>
            <a:r>
              <a:rPr lang="en-US" dirty="0"/>
              <a:t>CA Bridge Program - </a:t>
            </a:r>
            <a:r>
              <a:rPr lang="en-US" dirty="0">
                <a:hlinkClick r:id="rId2"/>
              </a:rPr>
              <a:t>https://bridgetotreatment.org/</a:t>
            </a:r>
            <a:endParaRPr lang="en-US" dirty="0"/>
          </a:p>
          <a:p>
            <a:endParaRPr lang="en-US" dirty="0"/>
          </a:p>
          <a:p>
            <a:r>
              <a:rPr lang="en-US" dirty="0"/>
              <a:t>SAMHSA Advisory - </a:t>
            </a:r>
            <a:r>
              <a:rPr lang="en-US" dirty="0">
                <a:hlinkClick r:id="rId3"/>
              </a:rPr>
              <a:t>https://library.samhsa.gov/sites/default/files/advisory-low-barrier-models-of-care-pep23-02-00-005.pdf</a:t>
            </a:r>
            <a:endParaRPr lang="en-US" dirty="0"/>
          </a:p>
          <a:p>
            <a:endParaRPr lang="en-US" dirty="0"/>
          </a:p>
          <a:p>
            <a:r>
              <a:rPr lang="en-US" dirty="0"/>
              <a:t>Defining low-threshold buprenorphine treatment - </a:t>
            </a:r>
            <a:r>
              <a:rPr lang="en-US" dirty="0">
                <a:hlinkClick r:id="rId4"/>
              </a:rPr>
              <a:t>https://pmc.ncbi.nlm.nih.gov/articles/PMC7075734/</a:t>
            </a:r>
            <a:endParaRPr lang="en-US" dirty="0"/>
          </a:p>
          <a:p>
            <a:endParaRPr lang="en-US" b="0" i="0" dirty="0">
              <a:solidFill>
                <a:srgbClr val="1B1B1B"/>
              </a:solidFill>
              <a:effectLst/>
              <a:latin typeface="Roboto Mono Web"/>
            </a:endParaRPr>
          </a:p>
          <a:p>
            <a:r>
              <a:rPr lang="en-US" b="0" i="0" dirty="0">
                <a:solidFill>
                  <a:srgbClr val="1B1B1B"/>
                </a:solidFill>
                <a:effectLst/>
                <a:latin typeface="Roboto Mono Web"/>
              </a:rPr>
              <a:t>AHRQ - </a:t>
            </a:r>
            <a:r>
              <a:rPr lang="en-US" b="0" i="0" dirty="0">
                <a:solidFill>
                  <a:srgbClr val="1B1B1B"/>
                </a:solidFill>
                <a:effectLst/>
                <a:latin typeface="Roboto Mono Web"/>
                <a:hlinkClick r:id="rId5"/>
              </a:rPr>
              <a:t>https://integrationacademy.ahrq.gov/products/playbooks/opioid-use-disorder/implement-mat-for-oud/delivering-effective-low-barrier-treatment</a:t>
            </a:r>
            <a:endParaRPr lang="en-US" b="0" i="0" dirty="0">
              <a:solidFill>
                <a:srgbClr val="1B1B1B"/>
              </a:solidFill>
              <a:effectLst/>
              <a:latin typeface="Roboto Mono Web"/>
            </a:endParaRPr>
          </a:p>
          <a:p>
            <a:endParaRPr lang="en-US" b="0" i="0" dirty="0">
              <a:solidFill>
                <a:srgbClr val="1B1B1B"/>
              </a:solidFill>
              <a:effectLst/>
              <a:latin typeface="Roboto Mono Web"/>
            </a:endParaRPr>
          </a:p>
          <a:p>
            <a:endParaRPr lang="en-US" dirty="0"/>
          </a:p>
          <a:p>
            <a:endParaRPr lang="en-US" dirty="0"/>
          </a:p>
          <a:p>
            <a:endParaRPr lang="en-US" dirty="0"/>
          </a:p>
        </p:txBody>
      </p:sp>
    </p:spTree>
    <p:extLst>
      <p:ext uri="{BB962C8B-B14F-4D97-AF65-F5344CB8AC3E}">
        <p14:creationId xmlns:p14="http://schemas.microsoft.com/office/powerpoint/2010/main" val="2205884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EA02-CB98-532E-93C2-7C8D345E3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334A4-BC79-3A34-D114-B51C51A2D380}"/>
              </a:ext>
            </a:extLst>
          </p:cNvPr>
          <p:cNvSpPr>
            <a:spLocks noGrp="1"/>
          </p:cNvSpPr>
          <p:nvPr>
            <p:ph type="title"/>
          </p:nvPr>
        </p:nvSpPr>
        <p:spPr/>
        <p:txBody>
          <a:bodyPr>
            <a:normAutofit/>
          </a:bodyPr>
          <a:lstStyle/>
          <a:p>
            <a:pPr algn="ctr"/>
            <a:r>
              <a:rPr lang="en-US" sz="2800" dirty="0"/>
              <a:t>Harm Reduction Opportunities in the SUD Treatment Setting</a:t>
            </a:r>
          </a:p>
        </p:txBody>
      </p:sp>
      <p:sp>
        <p:nvSpPr>
          <p:cNvPr id="3" name="Content Placeholder 2">
            <a:extLst>
              <a:ext uri="{FF2B5EF4-FFF2-40B4-BE49-F238E27FC236}">
                <a16:creationId xmlns:a16="http://schemas.microsoft.com/office/drawing/2014/main" id="{39DB0F51-226E-1485-0EE9-97F4FC77DB74}"/>
              </a:ext>
            </a:extLst>
          </p:cNvPr>
          <p:cNvSpPr>
            <a:spLocks noGrp="1"/>
          </p:cNvSpPr>
          <p:nvPr>
            <p:ph idx="1"/>
          </p:nvPr>
        </p:nvSpPr>
        <p:spPr>
          <a:xfrm>
            <a:off x="460948" y="788026"/>
            <a:ext cx="11201400" cy="4588646"/>
          </a:xfrm>
        </p:spPr>
        <p:txBody>
          <a:bodyPr>
            <a:normAutofit fontScale="25000" lnSpcReduction="20000"/>
          </a:bodyPr>
          <a:lstStyle/>
          <a:p>
            <a:r>
              <a:rPr lang="en-US" sz="7200" dirty="0"/>
              <a:t>All those available in the ER, hospital, and office. In addition:</a:t>
            </a:r>
          </a:p>
          <a:p>
            <a:endParaRPr lang="en-US" sz="3200" dirty="0"/>
          </a:p>
          <a:p>
            <a:r>
              <a:rPr lang="en-US" sz="7200" dirty="0"/>
              <a:t>Allowing expanded take-home doses allowed under the SAMHSA Final Rule when appropriate (OTPs).</a:t>
            </a:r>
          </a:p>
          <a:p>
            <a:endParaRPr lang="en-US" sz="3200" dirty="0"/>
          </a:p>
          <a:p>
            <a:r>
              <a:rPr lang="en-US" sz="7200" dirty="0"/>
              <a:t>Using medication doses that are high enough to be effective and induce patients on medication as fast as safely possible (buprenorphine and methadone).</a:t>
            </a:r>
          </a:p>
          <a:p>
            <a:endParaRPr lang="en-US" sz="3200" dirty="0"/>
          </a:p>
          <a:p>
            <a:r>
              <a:rPr lang="en-US" sz="7200" dirty="0"/>
              <a:t>Not discharging patients on the basis of urine drug screen results. </a:t>
            </a:r>
          </a:p>
          <a:p>
            <a:endParaRPr lang="en-US" sz="3200" dirty="0"/>
          </a:p>
          <a:p>
            <a:r>
              <a:rPr lang="en-US" sz="7200" dirty="0"/>
              <a:t>Not assuming or requiring that your patients have a goal of abstinence.</a:t>
            </a:r>
          </a:p>
          <a:p>
            <a:endParaRPr lang="en-US" sz="3200" dirty="0"/>
          </a:p>
          <a:p>
            <a:r>
              <a:rPr lang="en-US" sz="7200" dirty="0"/>
              <a:t>Offering extended office hours, telemedicine. </a:t>
            </a:r>
          </a:p>
          <a:p>
            <a:endParaRPr lang="en-US" sz="3200" dirty="0"/>
          </a:p>
          <a:p>
            <a:r>
              <a:rPr lang="en-US" sz="7200" dirty="0"/>
              <a:t>Offering as many services on-site as feasible.</a:t>
            </a:r>
          </a:p>
          <a:p>
            <a:endParaRPr lang="en-US" sz="3200" dirty="0"/>
          </a:p>
          <a:p>
            <a:r>
              <a:rPr lang="en-US" sz="7200" dirty="0"/>
              <a:t>Community outreach programs.</a:t>
            </a:r>
          </a:p>
          <a:p>
            <a:endParaRPr lang="en-US" sz="3200" dirty="0"/>
          </a:p>
          <a:p>
            <a:r>
              <a:rPr lang="en-US" sz="7200" dirty="0"/>
              <a:t>Using peers in your clinics and seeking involvement from PWLE and patients.</a:t>
            </a:r>
          </a:p>
          <a:p>
            <a:endParaRPr lang="en-US" sz="7200" dirty="0"/>
          </a:p>
          <a:p>
            <a:endParaRPr lang="en-US" sz="1600" dirty="0"/>
          </a:p>
        </p:txBody>
      </p:sp>
    </p:spTree>
    <p:extLst>
      <p:ext uri="{BB962C8B-B14F-4D97-AF65-F5344CB8AC3E}">
        <p14:creationId xmlns:p14="http://schemas.microsoft.com/office/powerpoint/2010/main" val="277216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35E82-3129-2338-3AE4-B074A2BEA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B85A12-F722-1AB7-1449-05678FC15308}"/>
              </a:ext>
            </a:extLst>
          </p:cNvPr>
          <p:cNvSpPr>
            <a:spLocks noGrp="1"/>
          </p:cNvSpPr>
          <p:nvPr>
            <p:ph type="title"/>
          </p:nvPr>
        </p:nvSpPr>
        <p:spPr/>
        <p:txBody>
          <a:bodyPr/>
          <a:lstStyle/>
          <a:p>
            <a:pPr algn="ctr"/>
            <a:r>
              <a:rPr lang="en-US" kern="1200" dirty="0">
                <a:solidFill>
                  <a:schemeClr val="accent1"/>
                </a:solidFill>
                <a:latin typeface="+mj-lt"/>
                <a:ea typeface="+mj-ea"/>
                <a:cs typeface="+mj-cs"/>
              </a:rPr>
              <a:t>Errors in Applying </a:t>
            </a:r>
            <a:r>
              <a:rPr lang="en-US" dirty="0">
                <a:solidFill>
                  <a:schemeClr val="accent1"/>
                </a:solidFill>
              </a:rPr>
              <a:t>HR</a:t>
            </a:r>
            <a:r>
              <a:rPr lang="en-US" kern="1200" dirty="0">
                <a:solidFill>
                  <a:schemeClr val="accent1"/>
                </a:solidFill>
                <a:latin typeface="+mj-lt"/>
                <a:ea typeface="+mj-ea"/>
                <a:cs typeface="+mj-cs"/>
              </a:rPr>
              <a:t> Principles</a:t>
            </a:r>
            <a:endParaRPr lang="en-US" dirty="0"/>
          </a:p>
        </p:txBody>
      </p:sp>
      <p:sp>
        <p:nvSpPr>
          <p:cNvPr id="7" name="Content Placeholder 6">
            <a:extLst>
              <a:ext uri="{FF2B5EF4-FFF2-40B4-BE49-F238E27FC236}">
                <a16:creationId xmlns:a16="http://schemas.microsoft.com/office/drawing/2014/main" id="{B79373BE-DDFA-4BA8-96BD-E0DC40B28015}"/>
              </a:ext>
            </a:extLst>
          </p:cNvPr>
          <p:cNvSpPr>
            <a:spLocks noGrp="1"/>
          </p:cNvSpPr>
          <p:nvPr>
            <p:ph idx="1"/>
          </p:nvPr>
        </p:nvSpPr>
        <p:spPr/>
        <p:txBody>
          <a:bodyPr/>
          <a:lstStyle/>
          <a:p>
            <a:pPr marL="714375" lvl="1" indent="-257175" defTabSz="635467" fontAlgn="base">
              <a:lnSpc>
                <a:spcPct val="100000"/>
              </a:lnSpc>
              <a:spcBef>
                <a:spcPct val="20000"/>
              </a:spcBef>
              <a:spcAft>
                <a:spcPct val="0"/>
              </a:spcAft>
              <a:buClr>
                <a:srgbClr val="A356A0"/>
              </a:buClr>
              <a:defRPr/>
            </a:pPr>
            <a:r>
              <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rPr>
              <a:t>Negative attitudes towards people who use drugs – stigma, judgment, condemnation, contempt.</a:t>
            </a:r>
          </a:p>
          <a:p>
            <a:pPr marL="714375" lvl="1" indent="-257175" defTabSz="635467" fontAlgn="base">
              <a:lnSpc>
                <a:spcPct val="100000"/>
              </a:lnSpc>
              <a:spcBef>
                <a:spcPct val="20000"/>
              </a:spcBef>
              <a:spcAft>
                <a:spcPct val="0"/>
              </a:spcAft>
              <a:buClr>
                <a:srgbClr val="A356A0"/>
              </a:buClr>
              <a:defRPr/>
            </a:pP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714375" lvl="1" indent="-257175" defTabSz="635467" fontAlgn="base">
              <a:lnSpc>
                <a:spcPct val="100000"/>
              </a:lnSpc>
              <a:spcBef>
                <a:spcPct val="20000"/>
              </a:spcBef>
              <a:spcAft>
                <a:spcPct val="0"/>
              </a:spcAft>
              <a:buClr>
                <a:srgbClr val="A356A0"/>
              </a:buClr>
              <a:defRPr/>
            </a:pPr>
            <a:r>
              <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rPr>
              <a:t>Implicit Attributions - </a:t>
            </a:r>
            <a:r>
              <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hlinkClick r:id="rId2"/>
              </a:rPr>
              <a:t>https://implicit.harvard.edu/implicit/takeatest.html</a:t>
            </a: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457200" lvl="1" indent="0" defTabSz="635467" fontAlgn="base">
              <a:lnSpc>
                <a:spcPct val="100000"/>
              </a:lnSpc>
              <a:spcBef>
                <a:spcPct val="20000"/>
              </a:spcBef>
              <a:spcAft>
                <a:spcPct val="0"/>
              </a:spcAft>
              <a:buClr>
                <a:srgbClr val="A356A0"/>
              </a:buClr>
              <a:buNone/>
              <a:defRPr/>
            </a:pP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714375" lvl="1" indent="-257175" defTabSz="635467" fontAlgn="base">
              <a:lnSpc>
                <a:spcPct val="100000"/>
              </a:lnSpc>
              <a:spcBef>
                <a:spcPct val="20000"/>
              </a:spcBef>
              <a:spcAft>
                <a:spcPct val="0"/>
              </a:spcAft>
              <a:buClr>
                <a:srgbClr val="A356A0"/>
              </a:buClr>
              <a:defRPr/>
            </a:pPr>
            <a:r>
              <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rPr>
              <a:t>It is important to move beyond these barriers when thinking about harm reduction and focus on science and data.</a:t>
            </a:r>
          </a:p>
          <a:p>
            <a:pPr marL="714375" lvl="1" indent="-257175" defTabSz="635467" fontAlgn="base">
              <a:lnSpc>
                <a:spcPct val="100000"/>
              </a:lnSpc>
              <a:spcBef>
                <a:spcPct val="20000"/>
              </a:spcBef>
              <a:spcAft>
                <a:spcPct val="0"/>
              </a:spcAft>
              <a:buClr>
                <a:srgbClr val="A356A0"/>
              </a:buClr>
              <a:defRPr/>
            </a:pP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714375" lvl="1" indent="-257175" defTabSz="635467" fontAlgn="base">
              <a:lnSpc>
                <a:spcPct val="100000"/>
              </a:lnSpc>
              <a:spcBef>
                <a:spcPct val="20000"/>
              </a:spcBef>
              <a:spcAft>
                <a:spcPct val="0"/>
              </a:spcAft>
              <a:buClr>
                <a:srgbClr val="A356A0"/>
              </a:buClr>
              <a:defRPr/>
            </a:pPr>
            <a:r>
              <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rPr>
              <a:t>Negative attitudes only increase feelings of shame and guilt and do not improve outcomes.</a:t>
            </a:r>
          </a:p>
          <a:p>
            <a:pPr marL="714375" lvl="1" indent="-257175" defTabSz="635467" fontAlgn="base">
              <a:lnSpc>
                <a:spcPct val="100000"/>
              </a:lnSpc>
              <a:spcBef>
                <a:spcPct val="20000"/>
              </a:spcBef>
              <a:spcAft>
                <a:spcPct val="0"/>
              </a:spcAft>
              <a:buClr>
                <a:srgbClr val="A356A0"/>
              </a:buClr>
              <a:defRPr/>
            </a:pP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a:p>
            <a:pPr marL="714375" lvl="1" indent="-257175" defTabSz="635467" fontAlgn="base">
              <a:lnSpc>
                <a:spcPct val="100000"/>
              </a:lnSpc>
              <a:spcBef>
                <a:spcPct val="20000"/>
              </a:spcBef>
              <a:spcAft>
                <a:spcPct val="0"/>
              </a:spcAft>
              <a:buClr>
                <a:srgbClr val="A356A0"/>
              </a:buClr>
              <a:defRPr/>
            </a:pPr>
            <a:r>
              <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rPr>
              <a:t>People who use illegal drugs do not lose their right to the best quality health care.</a:t>
            </a:r>
          </a:p>
          <a:p>
            <a:pPr lvl="1"/>
            <a:endParaRPr lang="en-US" dirty="0"/>
          </a:p>
        </p:txBody>
      </p:sp>
    </p:spTree>
    <p:extLst>
      <p:ext uri="{BB962C8B-B14F-4D97-AF65-F5344CB8AC3E}">
        <p14:creationId xmlns:p14="http://schemas.microsoft.com/office/powerpoint/2010/main" val="206034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a:xfrm>
            <a:off x="460948" y="1087424"/>
            <a:ext cx="11201400" cy="4122030"/>
          </a:xfrm>
          <a:prstGeom prst="rect">
            <a:avLst/>
          </a:prstGeom>
        </p:spPr>
        <p:txBody>
          <a:bodyPr>
            <a:normAutofit lnSpcReduction="10000"/>
          </a:bodyPr>
          <a:lstStyle/>
          <a:p>
            <a:pPr marL="488950" indent="-171450"/>
            <a:endParaRPr lang="en-US" sz="1200" dirty="0"/>
          </a:p>
          <a:p>
            <a:pPr marL="488950" indent="-171450"/>
            <a:r>
              <a:rPr lang="en-US" sz="1200" dirty="0"/>
              <a:t>Cara Page and Erica Woodland, </a:t>
            </a:r>
            <a:r>
              <a:rPr lang="en-US" sz="1200" i="1" dirty="0"/>
              <a:t>Healing Justice Lineages</a:t>
            </a:r>
            <a:r>
              <a:rPr lang="en-US" sz="1200" dirty="0"/>
              <a:t>, published by North Atlantic Books.</a:t>
            </a:r>
          </a:p>
          <a:p>
            <a:pPr marL="488950" indent="-171450"/>
            <a:r>
              <a:rPr lang="en-US" sz="1200" dirty="0"/>
              <a:t>Des </a:t>
            </a:r>
            <a:r>
              <a:rPr lang="en-US" sz="1200" dirty="0" err="1"/>
              <a:t>Jarlais</a:t>
            </a:r>
            <a:r>
              <a:rPr lang="en-US" sz="1200" dirty="0"/>
              <a:t>, D.C. Harm reduction in the USA: the research perspective and an archive to David Purchase. Harm </a:t>
            </a:r>
            <a:r>
              <a:rPr lang="en-US" sz="1200" dirty="0" err="1"/>
              <a:t>Reduct</a:t>
            </a:r>
            <a:r>
              <a:rPr lang="en-US" sz="1200" dirty="0"/>
              <a:t> J 14, 51 (2017). </a:t>
            </a:r>
            <a:r>
              <a:rPr lang="en-US" sz="1200" dirty="0">
                <a:hlinkClick r:id="rId2"/>
              </a:rPr>
              <a:t>https://doi.org/10.1186/s12954-017-0178-6</a:t>
            </a:r>
            <a:r>
              <a:rPr lang="en-US" sz="1200" dirty="0"/>
              <a:t>.</a:t>
            </a:r>
          </a:p>
          <a:p>
            <a:pPr marL="488950" indent="-171450"/>
            <a:r>
              <a:rPr lang="en-US" sz="1200" dirty="0"/>
              <a:t>Fernandes RM, Cary M, Duarte G, et al. BMC Public Health. 2017;17(1):309.</a:t>
            </a:r>
          </a:p>
          <a:p>
            <a:pPr marL="488950" indent="-171450"/>
            <a:r>
              <a:rPr lang="en-US" sz="1200" dirty="0"/>
              <a:t>Jakubowski A, Fox A. Defining Low-threshold Buprenorphine Treatment. J Addict Med. 2020 Mar/Apr;14(2):95-98. </a:t>
            </a:r>
            <a:r>
              <a:rPr lang="en-US" sz="1200" dirty="0" err="1"/>
              <a:t>doi</a:t>
            </a:r>
            <a:r>
              <a:rPr lang="en-US" sz="1200" dirty="0"/>
              <a:t>: 10.1097/ADM.0000000000000555. PMID: 31567596; PMCID: PMC7075734.</a:t>
            </a:r>
          </a:p>
          <a:p>
            <a:pPr marL="488950" indent="-171450"/>
            <a:r>
              <a:rPr lang="en-US" sz="1200" dirty="0" err="1"/>
              <a:t>Levengood</a:t>
            </a:r>
            <a:r>
              <a:rPr lang="en-US" sz="1200" dirty="0"/>
              <a:t> TW, Yoon GH, </a:t>
            </a:r>
            <a:r>
              <a:rPr lang="en-US" sz="1200" dirty="0" err="1"/>
              <a:t>Davoust</a:t>
            </a:r>
            <a:r>
              <a:rPr lang="en-US" sz="1200" dirty="0"/>
              <a:t> MJ, et al. Am J Prev Med. 2021;61(5):738-749.</a:t>
            </a:r>
          </a:p>
          <a:p>
            <a:pPr marL="488950" indent="-171450"/>
            <a:r>
              <a:rPr lang="en-US" sz="1200" dirty="0"/>
              <a:t>Marlatt, G. A. (1996). Harm reduction: Come as you are. Addictive Behaviors, 21(6), 779–788. doi.org/10.1016/0306-4603(96)00042-1.</a:t>
            </a:r>
          </a:p>
          <a:p>
            <a:pPr marL="488950" indent="-171450"/>
            <a:r>
              <a:rPr lang="en-US" sz="1200" dirty="0">
                <a:solidFill>
                  <a:srgbClr val="1B1B1B"/>
                </a:solidFill>
                <a:latin typeface="Roboto Mono Web"/>
              </a:rPr>
              <a:t>Marx MA, Crape B, Brookmeyer RS, Junge B, </a:t>
            </a:r>
            <a:r>
              <a:rPr lang="en-US" sz="1200" dirty="0" err="1">
                <a:solidFill>
                  <a:srgbClr val="1B1B1B"/>
                </a:solidFill>
                <a:latin typeface="Roboto Mono Web"/>
              </a:rPr>
              <a:t>Latkin</a:t>
            </a:r>
            <a:r>
              <a:rPr lang="en-US" sz="1200" dirty="0">
                <a:solidFill>
                  <a:srgbClr val="1B1B1B"/>
                </a:solidFill>
                <a:latin typeface="Roboto Mono Web"/>
              </a:rPr>
              <a:t> C, </a:t>
            </a:r>
            <a:r>
              <a:rPr lang="en-US" sz="1200" dirty="0" err="1">
                <a:solidFill>
                  <a:srgbClr val="1B1B1B"/>
                </a:solidFill>
                <a:latin typeface="Roboto Mono Web"/>
              </a:rPr>
              <a:t>Vlahov</a:t>
            </a:r>
            <a:r>
              <a:rPr lang="en-US" sz="1200" dirty="0">
                <a:solidFill>
                  <a:srgbClr val="1B1B1B"/>
                </a:solidFill>
                <a:latin typeface="Roboto Mono Web"/>
              </a:rPr>
              <a:t> D, </a:t>
            </a:r>
            <a:r>
              <a:rPr lang="en-US" sz="1200" dirty="0" err="1">
                <a:solidFill>
                  <a:srgbClr val="1B1B1B"/>
                </a:solidFill>
                <a:latin typeface="Roboto Mono Web"/>
              </a:rPr>
              <a:t>Strathdee</a:t>
            </a:r>
            <a:r>
              <a:rPr lang="en-US" sz="1200" dirty="0">
                <a:solidFill>
                  <a:srgbClr val="1B1B1B"/>
                </a:solidFill>
                <a:latin typeface="Roboto Mono Web"/>
              </a:rPr>
              <a:t> SA. Trends in crime and the introduction of a needle exchange program. Am J Public Health. 2000 Dec;90(12):1933-6. </a:t>
            </a:r>
            <a:r>
              <a:rPr lang="en-US" sz="1200" dirty="0" err="1">
                <a:solidFill>
                  <a:srgbClr val="1B1B1B"/>
                </a:solidFill>
                <a:latin typeface="Roboto Mono Web"/>
              </a:rPr>
              <a:t>doi</a:t>
            </a:r>
            <a:r>
              <a:rPr lang="en-US" sz="1200" dirty="0">
                <a:solidFill>
                  <a:srgbClr val="1B1B1B"/>
                </a:solidFill>
                <a:latin typeface="Roboto Mono Web"/>
              </a:rPr>
              <a:t>: 10.2105/ajph.90.12.1933. PMID: 11111271; PMCID: PMC1446444. </a:t>
            </a:r>
            <a:r>
              <a:rPr lang="en-US" sz="1200" dirty="0"/>
              <a:t>Surratt HL, </a:t>
            </a:r>
            <a:r>
              <a:rPr lang="en-US" sz="1200" dirty="0" err="1"/>
              <a:t>Otachi</a:t>
            </a:r>
            <a:r>
              <a:rPr lang="en-US" sz="1200" dirty="0"/>
              <a:t> JK, Williams T, et al. The Journal of Rural Health. 2020;36(2):224-233.</a:t>
            </a:r>
          </a:p>
          <a:p>
            <a:pPr marL="488950" indent="-171450"/>
            <a:r>
              <a:rPr lang="en-US" sz="1200" dirty="0"/>
              <a:t>Substance Abuse and Mental Health Services Administration: Harm Reduction Framework. Center for Substance Abuse Prevention, Substance Abuse and Mental Health Services Administration, 2023.</a:t>
            </a:r>
          </a:p>
          <a:p>
            <a:pPr marL="488950" indent="-171450"/>
            <a:r>
              <a:rPr lang="en-US" sz="1200" dirty="0"/>
              <a:t>Szalavitz, M. (2021). Undoing drugs: the untold story of harm reduction and the future of addiction. First edition. New York, Hachette Go.</a:t>
            </a:r>
          </a:p>
          <a:p>
            <a:pPr marL="488950" indent="-171450"/>
            <a:r>
              <a:rPr lang="en-US" sz="1200" dirty="0"/>
              <a:t>Tanz LJ, Dinwiddie AT, Mattson CL, O'Donnell J, Davis NL. Drug Overdose Deaths Among Persons Aged 10-19 Years - United States, July 2019-December 2021. MMWR </a:t>
            </a:r>
            <a:r>
              <a:rPr lang="en-US" sz="1200" dirty="0" err="1"/>
              <a:t>Morb</a:t>
            </a:r>
            <a:r>
              <a:rPr lang="en-US" sz="1200" dirty="0"/>
              <a:t> Mortal </a:t>
            </a:r>
            <a:r>
              <a:rPr lang="en-US" sz="1200" dirty="0" err="1"/>
              <a:t>Wkly</a:t>
            </a:r>
            <a:r>
              <a:rPr lang="en-US" sz="1200" dirty="0"/>
              <a:t> Rep. 2022 Dec 16;71(50):1576-1582. </a:t>
            </a:r>
            <a:r>
              <a:rPr lang="en-US" sz="1200" dirty="0" err="1"/>
              <a:t>doi</a:t>
            </a:r>
            <a:r>
              <a:rPr lang="en-US" sz="1200" dirty="0"/>
              <a:t>: 10.15585/mmwr.mm7150a2. PMID: 36520659; PMCID: PMC9762908.</a:t>
            </a:r>
          </a:p>
          <a:p>
            <a:pPr marL="488950" indent="-171450"/>
            <a:r>
              <a:rPr lang="en-US" sz="1200" dirty="0"/>
              <a:t>Wai Chung Tse, Filip Djordjevic, </a:t>
            </a:r>
            <a:r>
              <a:rPr lang="en-US" sz="1200" dirty="0" err="1"/>
              <a:t>Viandro</a:t>
            </a:r>
            <a:r>
              <a:rPr lang="en-US" sz="1200" dirty="0"/>
              <a:t> Borja, et al. International Journal of Drug Policy, 2022;100, 103513.</a:t>
            </a:r>
          </a:p>
        </p:txBody>
      </p:sp>
    </p:spTree>
    <p:extLst>
      <p:ext uri="{BB962C8B-B14F-4D97-AF65-F5344CB8AC3E}">
        <p14:creationId xmlns:p14="http://schemas.microsoft.com/office/powerpoint/2010/main" val="2470301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FF61B-542C-E0A3-2FD1-120B47DA6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32DF8-0A33-97DE-D1BF-A67EB92FADEF}"/>
              </a:ext>
            </a:extLst>
          </p:cNvPr>
          <p:cNvSpPr>
            <a:spLocks noGrp="1"/>
          </p:cNvSpPr>
          <p:nvPr>
            <p:ph type="title"/>
          </p:nvPr>
        </p:nvSpPr>
        <p:spPr/>
        <p:txBody>
          <a:bodyPr/>
          <a:lstStyle/>
          <a:p>
            <a:pPr algn="ctr"/>
            <a:r>
              <a:rPr lang="en-US" dirty="0"/>
              <a:t>Reading List for Harm Reduction</a:t>
            </a:r>
          </a:p>
        </p:txBody>
      </p:sp>
      <p:sp>
        <p:nvSpPr>
          <p:cNvPr id="3" name="Content Placeholder 2">
            <a:extLst>
              <a:ext uri="{FF2B5EF4-FFF2-40B4-BE49-F238E27FC236}">
                <a16:creationId xmlns:a16="http://schemas.microsoft.com/office/drawing/2014/main" id="{58775E27-4826-43AE-03FC-A7BA657ECDF7}"/>
              </a:ext>
            </a:extLst>
          </p:cNvPr>
          <p:cNvSpPr>
            <a:spLocks noGrp="1"/>
          </p:cNvSpPr>
          <p:nvPr>
            <p:ph idx="1"/>
          </p:nvPr>
        </p:nvSpPr>
        <p:spPr>
          <a:xfrm>
            <a:off x="460948" y="1141745"/>
            <a:ext cx="11201400" cy="4122030"/>
          </a:xfrm>
        </p:spPr>
        <p:txBody>
          <a:bodyPr>
            <a:normAutofit lnSpcReduction="10000"/>
          </a:bodyPr>
          <a:lstStyle/>
          <a:p>
            <a:pPr>
              <a:defRPr/>
            </a:pPr>
            <a:r>
              <a:rPr lang="en-US" sz="2600" b="1" dirty="0">
                <a:solidFill>
                  <a:srgbClr val="000000"/>
                </a:solidFill>
                <a:latin typeface="Amasis MT Pro Black" panose="02040A04050005020304" pitchFamily="18" charset="0"/>
                <a:cs typeface="+mn-cs"/>
              </a:rPr>
              <a:t>Readings:</a:t>
            </a:r>
          </a:p>
          <a:p>
            <a:pPr>
              <a:defRPr/>
            </a:pPr>
            <a:endParaRPr lang="en-US" sz="2600" b="1" dirty="0">
              <a:solidFill>
                <a:srgbClr val="000000"/>
              </a:solidFill>
              <a:latin typeface="Amasis MT Pro Black" panose="02040A04050005020304" pitchFamily="18" charset="0"/>
              <a:cs typeface="+mn-cs"/>
            </a:endParaRPr>
          </a:p>
          <a:p>
            <a:pPr lvl="1">
              <a:defRPr/>
            </a:pPr>
            <a:r>
              <a:rPr lang="en-US" sz="2200" i="1" dirty="0">
                <a:solidFill>
                  <a:srgbClr val="000000"/>
                </a:solidFill>
                <a:latin typeface="Amasis MT Pro Light" panose="02040304050005020304" pitchFamily="18" charset="0"/>
                <a:cs typeface="+mn-cs"/>
              </a:rPr>
              <a:t>“Undoing Drugs: How Harm Reduction is Changing the Future of Drugs and Addiction”</a:t>
            </a:r>
            <a:r>
              <a:rPr lang="en-US" sz="2200" dirty="0">
                <a:solidFill>
                  <a:srgbClr val="000000"/>
                </a:solidFill>
                <a:latin typeface="Amasis MT Pro Light" panose="02040304050005020304" pitchFamily="18" charset="0"/>
                <a:cs typeface="+mn-cs"/>
              </a:rPr>
              <a:t> by Maia Szalavitz.</a:t>
            </a:r>
          </a:p>
          <a:p>
            <a:pPr lvl="1">
              <a:defRPr/>
            </a:pPr>
            <a:endParaRPr lang="en-US" sz="2200" dirty="0">
              <a:solidFill>
                <a:srgbClr val="000000"/>
              </a:solidFill>
              <a:latin typeface="Amasis MT Pro Light" panose="02040304050005020304" pitchFamily="18" charset="0"/>
              <a:cs typeface="+mn-cs"/>
            </a:endParaRPr>
          </a:p>
          <a:p>
            <a:pPr lvl="1">
              <a:defRPr/>
            </a:pPr>
            <a:r>
              <a:rPr lang="en-US" sz="2200" i="1" dirty="0">
                <a:solidFill>
                  <a:srgbClr val="000000"/>
                </a:solidFill>
                <a:latin typeface="Amasis MT Pro Light" panose="02040304050005020304" pitchFamily="18" charset="0"/>
                <a:cs typeface="+mn-cs"/>
              </a:rPr>
              <a:t>“Harm Reduction Psychotherapy” Andrew </a:t>
            </a:r>
            <a:r>
              <a:rPr lang="en-US" sz="2200" i="1" dirty="0" err="1">
                <a:solidFill>
                  <a:srgbClr val="000000"/>
                </a:solidFill>
                <a:latin typeface="Amasis MT Pro Light" panose="02040304050005020304" pitchFamily="18" charset="0"/>
                <a:cs typeface="+mn-cs"/>
              </a:rPr>
              <a:t>Tatarsky</a:t>
            </a:r>
            <a:r>
              <a:rPr lang="en-US" sz="2200" i="1" dirty="0">
                <a:solidFill>
                  <a:srgbClr val="000000"/>
                </a:solidFill>
                <a:latin typeface="Amasis MT Pro Light" panose="02040304050005020304" pitchFamily="18" charset="0"/>
                <a:cs typeface="+mn-cs"/>
              </a:rPr>
              <a:t> PhD </a:t>
            </a:r>
          </a:p>
          <a:p>
            <a:pPr lvl="1">
              <a:defRPr/>
            </a:pPr>
            <a:endParaRPr lang="en-US" sz="2200" i="1" dirty="0">
              <a:solidFill>
                <a:srgbClr val="000000"/>
              </a:solidFill>
              <a:latin typeface="Amasis MT Pro Light" panose="02040304050005020304" pitchFamily="18" charset="0"/>
              <a:cs typeface="+mn-cs"/>
            </a:endParaRPr>
          </a:p>
          <a:p>
            <a:pPr lvl="1">
              <a:defRPr/>
            </a:pPr>
            <a:r>
              <a:rPr lang="en-US" sz="2200" i="1" dirty="0">
                <a:solidFill>
                  <a:srgbClr val="000000"/>
                </a:solidFill>
                <a:latin typeface="Amasis MT Pro Light" panose="02040304050005020304" pitchFamily="18" charset="0"/>
                <a:cs typeface="+mn-cs"/>
              </a:rPr>
              <a:t>“Drug, Set and Setting” Norman </a:t>
            </a:r>
            <a:r>
              <a:rPr lang="en-US" sz="2200" i="1" dirty="0" err="1">
                <a:solidFill>
                  <a:srgbClr val="000000"/>
                </a:solidFill>
                <a:latin typeface="Amasis MT Pro Light" panose="02040304050005020304" pitchFamily="18" charset="0"/>
                <a:cs typeface="+mn-cs"/>
              </a:rPr>
              <a:t>Zinberg</a:t>
            </a:r>
            <a:r>
              <a:rPr lang="en-US" sz="2200" i="1" dirty="0">
                <a:solidFill>
                  <a:srgbClr val="000000"/>
                </a:solidFill>
                <a:latin typeface="Amasis MT Pro Light" panose="02040304050005020304" pitchFamily="18" charset="0"/>
                <a:cs typeface="+mn-cs"/>
              </a:rPr>
              <a:t> </a:t>
            </a:r>
          </a:p>
          <a:p>
            <a:pPr lvl="1">
              <a:defRPr/>
            </a:pPr>
            <a:endParaRPr lang="en-US" sz="2200" i="1" dirty="0">
              <a:solidFill>
                <a:srgbClr val="000000"/>
              </a:solidFill>
              <a:latin typeface="Amasis MT Pro Light" panose="02040304050005020304" pitchFamily="18" charset="0"/>
              <a:cs typeface="+mn-cs"/>
            </a:endParaRPr>
          </a:p>
          <a:p>
            <a:pPr lvl="1">
              <a:defRPr/>
            </a:pPr>
            <a:r>
              <a:rPr lang="en-US" sz="2200" i="1" dirty="0">
                <a:solidFill>
                  <a:srgbClr val="000000"/>
                </a:solidFill>
                <a:latin typeface="Amasis MT Pro Light" panose="02040304050005020304" pitchFamily="18" charset="0"/>
                <a:cs typeface="+mn-cs"/>
              </a:rPr>
              <a:t>“Drug Use for Grownups” Carl Hart</a:t>
            </a:r>
          </a:p>
          <a:p>
            <a:pPr lvl="1">
              <a:defRPr/>
            </a:pPr>
            <a:endParaRPr lang="en-US" sz="2200" i="1" dirty="0">
              <a:solidFill>
                <a:srgbClr val="000000"/>
              </a:solidFill>
              <a:latin typeface="Amasis MT Pro Light" panose="02040304050005020304" pitchFamily="18" charset="0"/>
              <a:cs typeface="+mn-cs"/>
            </a:endParaRPr>
          </a:p>
          <a:p>
            <a:pPr lvl="1">
              <a:defRPr/>
            </a:pPr>
            <a:r>
              <a:rPr lang="en-US" sz="2200" i="1" dirty="0">
                <a:solidFill>
                  <a:srgbClr val="000000"/>
                </a:solidFill>
                <a:latin typeface="Amasis MT Pro Light" panose="02040304050005020304" pitchFamily="18" charset="0"/>
                <a:cs typeface="+mn-cs"/>
              </a:rPr>
              <a:t>“Coming to Harm Reduction Kicking and Screaming” Dee </a:t>
            </a:r>
            <a:r>
              <a:rPr lang="en-US" sz="2200" i="1" dirty="0" err="1">
                <a:solidFill>
                  <a:srgbClr val="000000"/>
                </a:solidFill>
                <a:latin typeface="Amasis MT Pro Light" panose="02040304050005020304" pitchFamily="18" charset="0"/>
                <a:cs typeface="+mn-cs"/>
              </a:rPr>
              <a:t>Dee</a:t>
            </a:r>
            <a:r>
              <a:rPr lang="en-US" sz="2200" i="1" dirty="0">
                <a:solidFill>
                  <a:srgbClr val="000000"/>
                </a:solidFill>
                <a:latin typeface="Amasis MT Pro Light" panose="02040304050005020304" pitchFamily="18" charset="0"/>
                <a:cs typeface="+mn-cs"/>
              </a:rPr>
              <a:t> Stout</a:t>
            </a:r>
          </a:p>
          <a:p>
            <a:endParaRPr lang="en-US" dirty="0"/>
          </a:p>
        </p:txBody>
      </p:sp>
    </p:spTree>
    <p:extLst>
      <p:ext uri="{BB962C8B-B14F-4D97-AF65-F5344CB8AC3E}">
        <p14:creationId xmlns:p14="http://schemas.microsoft.com/office/powerpoint/2010/main" val="424406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023AB-3578-5518-C4FB-E3143D1C2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2F654-F8DA-3C26-21E1-2C193D8484BA}"/>
              </a:ext>
            </a:extLst>
          </p:cNvPr>
          <p:cNvSpPr>
            <a:spLocks noGrp="1"/>
          </p:cNvSpPr>
          <p:nvPr>
            <p:ph type="title"/>
          </p:nvPr>
        </p:nvSpPr>
        <p:spPr/>
        <p:txBody>
          <a:bodyPr/>
          <a:lstStyle/>
          <a:p>
            <a:r>
              <a:rPr lang="en-US" dirty="0"/>
              <a:t>Case Presentation - 1</a:t>
            </a:r>
          </a:p>
        </p:txBody>
      </p:sp>
      <p:sp>
        <p:nvSpPr>
          <p:cNvPr id="3" name="Content Placeholder 2">
            <a:extLst>
              <a:ext uri="{FF2B5EF4-FFF2-40B4-BE49-F238E27FC236}">
                <a16:creationId xmlns:a16="http://schemas.microsoft.com/office/drawing/2014/main" id="{69C5BAED-EE1F-85DE-C82C-8477E5A0DC61}"/>
              </a:ext>
            </a:extLst>
          </p:cNvPr>
          <p:cNvSpPr>
            <a:spLocks noGrp="1"/>
          </p:cNvSpPr>
          <p:nvPr>
            <p:ph idx="1"/>
          </p:nvPr>
        </p:nvSpPr>
        <p:spPr/>
        <p:txBody>
          <a:bodyPr/>
          <a:lstStyle/>
          <a:p>
            <a:r>
              <a:rPr lang="en-US" dirty="0"/>
              <a:t>This patient is a 24-year-old female who presents to the emergency room after having been dropped off by friends who then left.  Initially her respiratory rate and O2 saturation were low.  She was administered naloxone, after which she promptly became alert and agitated.  She demanded to leave the ER.  The staff told her she should stay, because the naloxone could wear off and she could overdose again.  They also told her she should stop using drugs.  She promptly left against medical advice.</a:t>
            </a:r>
          </a:p>
          <a:p>
            <a:endParaRPr lang="en-US" dirty="0"/>
          </a:p>
          <a:p>
            <a:r>
              <a:rPr lang="en-US" dirty="0"/>
              <a:t>What harm reduction measures were taken?</a:t>
            </a:r>
          </a:p>
          <a:p>
            <a:r>
              <a:rPr lang="en-US" dirty="0"/>
              <a:t>What additional harm reduction measures could be considered?</a:t>
            </a:r>
          </a:p>
        </p:txBody>
      </p:sp>
    </p:spTree>
    <p:extLst>
      <p:ext uri="{BB962C8B-B14F-4D97-AF65-F5344CB8AC3E}">
        <p14:creationId xmlns:p14="http://schemas.microsoft.com/office/powerpoint/2010/main" val="1582477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2366E-D8C7-A316-FEC7-16AC71CF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AA41F-22C9-362B-3C4A-7B3E9A688385}"/>
              </a:ext>
            </a:extLst>
          </p:cNvPr>
          <p:cNvSpPr>
            <a:spLocks noGrp="1"/>
          </p:cNvSpPr>
          <p:nvPr>
            <p:ph type="title"/>
          </p:nvPr>
        </p:nvSpPr>
        <p:spPr/>
        <p:txBody>
          <a:bodyPr/>
          <a:lstStyle/>
          <a:p>
            <a:r>
              <a:rPr lang="en-US" dirty="0"/>
              <a:t>Case Presentation - 2</a:t>
            </a:r>
          </a:p>
        </p:txBody>
      </p:sp>
      <p:sp>
        <p:nvSpPr>
          <p:cNvPr id="3" name="Content Placeholder 2">
            <a:extLst>
              <a:ext uri="{FF2B5EF4-FFF2-40B4-BE49-F238E27FC236}">
                <a16:creationId xmlns:a16="http://schemas.microsoft.com/office/drawing/2014/main" id="{E52BFEA2-7D40-B507-6FCF-7045FA0EC345}"/>
              </a:ext>
            </a:extLst>
          </p:cNvPr>
          <p:cNvSpPr>
            <a:spLocks noGrp="1"/>
          </p:cNvSpPr>
          <p:nvPr>
            <p:ph idx="1"/>
          </p:nvPr>
        </p:nvSpPr>
        <p:spPr/>
        <p:txBody>
          <a:bodyPr/>
          <a:lstStyle/>
          <a:p>
            <a:r>
              <a:rPr lang="en-US" dirty="0"/>
              <a:t>Several weeks later, she comes to the ER again, this time with an infection in her antecubital fossa that has progressed to lymphangitis and sepsis.  She is admitted, her abscess is surgically drained, and she is place on antibiotics.</a:t>
            </a:r>
          </a:p>
          <a:p>
            <a:r>
              <a:rPr lang="en-US" dirty="0"/>
              <a:t>She is argumentative with the staff.  The nurses suspect she is using her IV access to inject illegal drugs.</a:t>
            </a:r>
          </a:p>
          <a:p>
            <a:r>
              <a:rPr lang="en-US" dirty="0"/>
              <a:t>On hospital day 3 she disappears.</a:t>
            </a:r>
          </a:p>
          <a:p>
            <a:endParaRPr lang="en-US" dirty="0"/>
          </a:p>
          <a:p>
            <a:r>
              <a:rPr lang="en-US" dirty="0"/>
              <a:t>What harm reduction measures were taken?</a:t>
            </a:r>
          </a:p>
          <a:p>
            <a:r>
              <a:rPr lang="en-US" dirty="0"/>
              <a:t>What additional harm reduction measures could be considered?</a:t>
            </a:r>
          </a:p>
        </p:txBody>
      </p:sp>
    </p:spTree>
    <p:extLst>
      <p:ext uri="{BB962C8B-B14F-4D97-AF65-F5344CB8AC3E}">
        <p14:creationId xmlns:p14="http://schemas.microsoft.com/office/powerpoint/2010/main" val="2989300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1762-0866-48D1-058F-DE0D7716B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FBCB0-F318-8278-6CA0-B4DAFFD7453C}"/>
              </a:ext>
            </a:extLst>
          </p:cNvPr>
          <p:cNvSpPr>
            <a:spLocks noGrp="1"/>
          </p:cNvSpPr>
          <p:nvPr>
            <p:ph type="title"/>
          </p:nvPr>
        </p:nvSpPr>
        <p:spPr/>
        <p:txBody>
          <a:bodyPr/>
          <a:lstStyle/>
          <a:p>
            <a:r>
              <a:rPr lang="en-US" dirty="0"/>
              <a:t>Case Presentation - 3</a:t>
            </a:r>
          </a:p>
        </p:txBody>
      </p:sp>
      <p:sp>
        <p:nvSpPr>
          <p:cNvPr id="3" name="Content Placeholder 2">
            <a:extLst>
              <a:ext uri="{FF2B5EF4-FFF2-40B4-BE49-F238E27FC236}">
                <a16:creationId xmlns:a16="http://schemas.microsoft.com/office/drawing/2014/main" id="{05E0C75F-B5CA-ABEF-E719-6416034772BE}"/>
              </a:ext>
            </a:extLst>
          </p:cNvPr>
          <p:cNvSpPr>
            <a:spLocks noGrp="1"/>
          </p:cNvSpPr>
          <p:nvPr>
            <p:ph idx="1"/>
          </p:nvPr>
        </p:nvSpPr>
        <p:spPr/>
        <p:txBody>
          <a:bodyPr/>
          <a:lstStyle/>
          <a:p>
            <a:r>
              <a:rPr lang="en-US" dirty="0"/>
              <a:t>She comes to an appointment at a primary care clinic.  She requests treatment for a vaginal discharge.  She receives an exam and prescription for treatment of an STI.</a:t>
            </a:r>
          </a:p>
          <a:p>
            <a:r>
              <a:rPr lang="en-US" dirty="0"/>
              <a:t>She is screened for drug and alcohol use disorders.  She admits to using fentanyl powder she obtains on the streets, but says she is not ready for treatment.</a:t>
            </a:r>
          </a:p>
          <a:p>
            <a:endParaRPr lang="en-US" dirty="0"/>
          </a:p>
          <a:p>
            <a:r>
              <a:rPr lang="en-US" dirty="0"/>
              <a:t>What harm reduction measures were taken?</a:t>
            </a:r>
          </a:p>
          <a:p>
            <a:r>
              <a:rPr lang="en-US" dirty="0"/>
              <a:t>What additional harm reduction measures could be considered?</a:t>
            </a:r>
          </a:p>
        </p:txBody>
      </p:sp>
    </p:spTree>
    <p:extLst>
      <p:ext uri="{BB962C8B-B14F-4D97-AF65-F5344CB8AC3E}">
        <p14:creationId xmlns:p14="http://schemas.microsoft.com/office/powerpoint/2010/main" val="263225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3119"/>
            <a:ext cx="11205148" cy="982551"/>
          </a:xfrm>
        </p:spPr>
        <p:txBody>
          <a:bodyPr/>
          <a:lstStyle/>
          <a:p>
            <a:pPr algn="ctr"/>
            <a:r>
              <a:rPr lang="en-US" dirty="0"/>
              <a:t>What is Harm Reduction?</a:t>
            </a:r>
          </a:p>
        </p:txBody>
      </p:sp>
      <p:sp>
        <p:nvSpPr>
          <p:cNvPr id="4" name="Content Placeholder 4">
            <a:extLst>
              <a:ext uri="{FF2B5EF4-FFF2-40B4-BE49-F238E27FC236}">
                <a16:creationId xmlns:a16="http://schemas.microsoft.com/office/drawing/2014/main" id="{F1784FB8-D51E-FE8D-13F8-79D741D58E66}"/>
              </a:ext>
            </a:extLst>
          </p:cNvPr>
          <p:cNvSpPr txBox="1">
            <a:spLocks/>
          </p:cNvSpPr>
          <p:nvPr/>
        </p:nvSpPr>
        <p:spPr>
          <a:xfrm>
            <a:off x="8281757" y="1261538"/>
            <a:ext cx="3957591" cy="3585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5" name="TextBox 4">
            <a:extLst>
              <a:ext uri="{FF2B5EF4-FFF2-40B4-BE49-F238E27FC236}">
                <a16:creationId xmlns:a16="http://schemas.microsoft.com/office/drawing/2014/main" id="{3DB32754-9274-2084-7F8E-796403DCAD21}"/>
              </a:ext>
            </a:extLst>
          </p:cNvPr>
          <p:cNvSpPr txBox="1"/>
          <p:nvPr/>
        </p:nvSpPr>
        <p:spPr>
          <a:xfrm>
            <a:off x="1832562" y="2144084"/>
            <a:ext cx="8526867" cy="2123658"/>
          </a:xfrm>
          <a:prstGeom prst="rect">
            <a:avLst/>
          </a:prstGeom>
          <a:noFill/>
          <a:ln w="19050">
            <a:solidFill>
              <a:schemeClr val="tx1"/>
            </a:solidFill>
          </a:ln>
        </p:spPr>
        <p:txBody>
          <a:bodyPr wrap="square" rtlCol="0">
            <a:spAutoFit/>
          </a:bodyPr>
          <a:lstStyle/>
          <a:p>
            <a:r>
              <a:rPr lang="en-US" b="1" i="1" dirty="0">
                <a:solidFill>
                  <a:srgbClr val="4A4A4A"/>
                </a:solidFill>
                <a:highlight>
                  <a:srgbClr val="FFFFFF"/>
                </a:highlight>
                <a:latin typeface="Lato" panose="020F0502020204030203" pitchFamily="34" charset="0"/>
                <a:ea typeface="Lato" panose="020F0502020204030203" pitchFamily="34" charset="0"/>
                <a:cs typeface="Lato" panose="020F0502020204030203" pitchFamily="34" charset="0"/>
              </a:rPr>
              <a:t>“Harm reduction is a practical and transformative approach that incorporates community-driven public health strategies — including prevention, risk reduction, and health promotion — to empower people who use drugs (and their families) with the choice to live healthy, self-directed, and purpose-filled lives. Harm reduction centers the lived and living experience of people who use drugs, especially those in underserved communities, in these strategies and the practices that flow from them.”</a:t>
            </a:r>
          </a:p>
          <a:p>
            <a:endParaRPr lang="en-US" sz="1200" b="1" i="1" dirty="0">
              <a:solidFill>
                <a:srgbClr val="4A4A4A"/>
              </a:solidFill>
              <a:highlight>
                <a:srgbClr val="FFFFFF"/>
              </a:highlight>
              <a:latin typeface="Lato" panose="020F0502020204030203" pitchFamily="34" charset="0"/>
              <a:ea typeface="Lato" panose="020F0502020204030203" pitchFamily="34" charset="0"/>
              <a:cs typeface="Lato" panose="020F0502020204030203" pitchFamily="34" charset="0"/>
            </a:endParaRPr>
          </a:p>
          <a:p>
            <a:r>
              <a:rPr lang="en-US" sz="1200" b="1" i="1" dirty="0">
                <a:solidFill>
                  <a:srgbClr val="4A4A4A"/>
                </a:solidFill>
                <a:highlight>
                  <a:srgbClr val="FFFFFF"/>
                </a:highlight>
                <a:latin typeface="Lato" panose="020F0502020204030203" pitchFamily="34" charset="0"/>
                <a:ea typeface="Lato" panose="020F0502020204030203" pitchFamily="34" charset="0"/>
                <a:cs typeface="Lato" panose="020F0502020204030203" pitchFamily="34" charset="0"/>
              </a:rPr>
              <a:t>	- SAMHSA  - </a:t>
            </a:r>
            <a:r>
              <a:rPr lang="en-US" sz="1200" b="1" i="1" dirty="0">
                <a:solidFill>
                  <a:srgbClr val="4A4A4A"/>
                </a:solidFill>
                <a:highlight>
                  <a:srgbClr val="FFFFFF"/>
                </a:highlight>
                <a:latin typeface="Lato" panose="020F0502020204030203" pitchFamily="34" charset="0"/>
                <a:ea typeface="Lato" panose="020F0502020204030203" pitchFamily="34" charset="0"/>
                <a:cs typeface="Lato" panose="020F0502020204030203" pitchFamily="34" charset="0"/>
                <a:hlinkClick r:id="rId2"/>
              </a:rPr>
              <a:t>https://www.samhsa.gov/find-help/harm-reduction</a:t>
            </a:r>
            <a:endParaRPr lang="en-US" sz="1200" b="1" i="1" dirty="0">
              <a:solidFill>
                <a:srgbClr val="4A4A4A"/>
              </a:solidFill>
              <a:highlight>
                <a:srgbClr val="FFFFFF"/>
              </a:highlight>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C890A2E1-B2BE-B933-F2E4-C51019A691A4}"/>
              </a:ext>
            </a:extLst>
          </p:cNvPr>
          <p:cNvSpPr txBox="1"/>
          <p:nvPr/>
        </p:nvSpPr>
        <p:spPr>
          <a:xfrm>
            <a:off x="1832562" y="735554"/>
            <a:ext cx="8526867" cy="1292662"/>
          </a:xfrm>
          <a:prstGeom prst="rect">
            <a:avLst/>
          </a:prstGeom>
          <a:noFill/>
          <a:ln w="19050">
            <a:solidFill>
              <a:schemeClr val="tx2"/>
            </a:solidFill>
          </a:ln>
        </p:spPr>
        <p:txBody>
          <a:bodyPr wrap="square" rtlCol="0">
            <a:spAutoFit/>
          </a:bodyPr>
          <a:lstStyle/>
          <a:p>
            <a:r>
              <a:rPr lang="en-US" altLang="en-US" b="1" i="1" dirty="0">
                <a:solidFill>
                  <a:srgbClr val="444444"/>
                </a:solidFill>
                <a:latin typeface="Lato" panose="020F0502020204030203" pitchFamily="34" charset="0"/>
                <a:ea typeface="Lato" panose="020F0502020204030203" pitchFamily="34" charset="0"/>
                <a:cs typeface="Lato" panose="020F0502020204030203" pitchFamily="34" charset="0"/>
              </a:rPr>
              <a:t>"Harm reduction is a set of practical strategies and ideas aimed at reducing negative consequences associated with drug use. Harm reduction is also a movement for social justice built on a belief in, and respect for, the rights of people who use drugs.“</a:t>
            </a:r>
          </a:p>
          <a:p>
            <a:r>
              <a:rPr lang="en-US" altLang="en-US" sz="1200" b="1" i="1" dirty="0">
                <a:solidFill>
                  <a:srgbClr val="444444"/>
                </a:solidFill>
                <a:latin typeface="Lato" panose="020F0502020204030203" pitchFamily="34" charset="0"/>
                <a:ea typeface="Lato" panose="020F0502020204030203" pitchFamily="34" charset="0"/>
                <a:cs typeface="Lato" panose="020F0502020204030203" pitchFamily="34" charset="0"/>
              </a:rPr>
              <a:t> </a:t>
            </a:r>
          </a:p>
          <a:p>
            <a:r>
              <a:rPr lang="en-US" altLang="en-US" sz="1200" b="1" i="1" dirty="0">
                <a:solidFill>
                  <a:srgbClr val="444444"/>
                </a:solidFill>
                <a:latin typeface="Lato" panose="020F0502020204030203" pitchFamily="34" charset="0"/>
                <a:ea typeface="Lato" panose="020F0502020204030203" pitchFamily="34" charset="0"/>
                <a:cs typeface="Lato" panose="020F0502020204030203" pitchFamily="34" charset="0"/>
              </a:rPr>
              <a:t>	- National Harm Reduction Coalition- </a:t>
            </a:r>
            <a:r>
              <a:rPr lang="en-US" sz="1200" b="1" i="1" dirty="0">
                <a:solidFill>
                  <a:prstClr val="black"/>
                </a:solidFill>
                <a:latin typeface="Lato" panose="020F0502020204030203" pitchFamily="34" charset="0"/>
                <a:ea typeface="Lato" panose="020F0502020204030203" pitchFamily="34" charset="0"/>
                <a:cs typeface="Lato" panose="020F0502020204030203" pitchFamily="34" charset="0"/>
                <a:hlinkClick r:id="rId3"/>
              </a:rPr>
              <a:t>https://harmreduction.org/about-us/principles-of-harm-reduction/</a:t>
            </a:r>
            <a:endParaRPr lang="en-US" sz="1200" b="1" i="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AB425599-9846-73D2-E941-662922668241}"/>
              </a:ext>
            </a:extLst>
          </p:cNvPr>
          <p:cNvSpPr txBox="1"/>
          <p:nvPr/>
        </p:nvSpPr>
        <p:spPr>
          <a:xfrm>
            <a:off x="1832562" y="4383610"/>
            <a:ext cx="8526867" cy="1107996"/>
          </a:xfrm>
          <a:prstGeom prst="rect">
            <a:avLst/>
          </a:prstGeom>
          <a:noFill/>
          <a:ln w="19050">
            <a:solidFill>
              <a:schemeClr val="tx2"/>
            </a:solidFill>
          </a:ln>
        </p:spPr>
        <p:txBody>
          <a:bodyPr wrap="square">
            <a:spAutoFit/>
          </a:bodyPr>
          <a:lstStyle/>
          <a:p>
            <a:r>
              <a:rPr lang="en-US" b="1" i="1" dirty="0">
                <a:solidFill>
                  <a:srgbClr val="434343"/>
                </a:solidFill>
                <a:highlight>
                  <a:srgbClr val="FFFFFF"/>
                </a:highlight>
                <a:latin typeface="Lato" panose="020F0502020204030203" pitchFamily="34" charset="0"/>
                <a:ea typeface="Lato" panose="020F0502020204030203" pitchFamily="34" charset="0"/>
                <a:cs typeface="Lato" panose="020F0502020204030203" pitchFamily="34" charset="0"/>
              </a:rPr>
              <a:t>“ . . . a set of activities that are intended to minimize the negative physical and social impact, including the transmission of HIV, incurred by the </a:t>
            </a:r>
            <a:r>
              <a:rPr lang="en-US" b="1" i="1" dirty="0" err="1">
                <a:solidFill>
                  <a:srgbClr val="434343"/>
                </a:solidFill>
                <a:highlight>
                  <a:srgbClr val="FFFFFF"/>
                </a:highlight>
                <a:latin typeface="Lato" panose="020F0502020204030203" pitchFamily="34" charset="0"/>
                <a:ea typeface="Lato" panose="020F0502020204030203" pitchFamily="34" charset="0"/>
                <a:cs typeface="Lato" panose="020F0502020204030203" pitchFamily="34" charset="0"/>
              </a:rPr>
              <a:t>behaviours</a:t>
            </a:r>
            <a:r>
              <a:rPr lang="en-US" b="1" i="1" dirty="0">
                <a:solidFill>
                  <a:srgbClr val="434343"/>
                </a:solidFill>
                <a:highlight>
                  <a:srgbClr val="FFFFFF"/>
                </a:highlight>
                <a:latin typeface="Lato" panose="020F0502020204030203" pitchFamily="34" charset="0"/>
                <a:ea typeface="Lato" panose="020F0502020204030203" pitchFamily="34" charset="0"/>
                <a:cs typeface="Lato" panose="020F0502020204030203" pitchFamily="34" charset="0"/>
              </a:rPr>
              <a:t> related to drug use.”</a:t>
            </a:r>
            <a:endParaRPr lang="en-US" dirty="0">
              <a:solidFill>
                <a:srgbClr val="434343"/>
              </a:solidFill>
              <a:highlight>
                <a:srgbClr val="FFFFFF"/>
              </a:highlight>
              <a:latin typeface="Arial" panose="020B0604020202020204" pitchFamily="34" charset="0"/>
            </a:endParaRPr>
          </a:p>
          <a:p>
            <a:r>
              <a:rPr lang="en-US" sz="1200" dirty="0">
                <a:solidFill>
                  <a:srgbClr val="434343"/>
                </a:solidFill>
                <a:highlight>
                  <a:srgbClr val="FFFFFF"/>
                </a:highlight>
                <a:latin typeface="Arial" panose="020B0604020202020204" pitchFamily="34" charset="0"/>
              </a:rPr>
              <a:t> 	</a:t>
            </a:r>
            <a:r>
              <a:rPr lang="en-US" sz="1200" b="1" i="1" dirty="0">
                <a:solidFill>
                  <a:srgbClr val="434343"/>
                </a:solidFill>
                <a:highlight>
                  <a:srgbClr val="FFFFFF"/>
                </a:highlight>
                <a:latin typeface="Lato" panose="020F0502020204030203" pitchFamily="34" charset="0"/>
                <a:ea typeface="Lato" panose="020F0502020204030203" pitchFamily="34" charset="0"/>
                <a:cs typeface="Lato" panose="020F0502020204030203" pitchFamily="34" charset="0"/>
              </a:rPr>
              <a:t>- WHO - </a:t>
            </a:r>
            <a:r>
              <a:rPr lang="en-US" sz="1200" b="1" i="1" dirty="0">
                <a:solidFill>
                  <a:srgbClr val="434343"/>
                </a:solidFill>
                <a:highlight>
                  <a:srgbClr val="FFFFFF"/>
                </a:highlight>
                <a:latin typeface="Lato" panose="020F0502020204030203" pitchFamily="34" charset="0"/>
                <a:ea typeface="Lato" panose="020F0502020204030203" pitchFamily="34" charset="0"/>
                <a:cs typeface="Lato" panose="020F0502020204030203" pitchFamily="34" charset="0"/>
                <a:hlinkClick r:id="rId4"/>
              </a:rPr>
              <a:t>https://www.emro.who.int/asd/health-topics/drug-related-harm-reduction.html</a:t>
            </a:r>
            <a:endParaRPr lang="en-US" b="1" i="1" dirty="0">
              <a:solidFill>
                <a:srgbClr val="434343"/>
              </a:solidFill>
              <a:highlight>
                <a:srgbClr val="FFFFFF"/>
              </a:highligh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12946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279E1-AC25-9E39-B835-89CCD7BD9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5B239-1EBC-AFE1-9229-90E241A41781}"/>
              </a:ext>
            </a:extLst>
          </p:cNvPr>
          <p:cNvSpPr>
            <a:spLocks noGrp="1"/>
          </p:cNvSpPr>
          <p:nvPr>
            <p:ph type="title"/>
          </p:nvPr>
        </p:nvSpPr>
        <p:spPr/>
        <p:txBody>
          <a:bodyPr/>
          <a:lstStyle/>
          <a:p>
            <a:r>
              <a:rPr lang="en-US" dirty="0"/>
              <a:t>Case Presentation - 4</a:t>
            </a:r>
          </a:p>
        </p:txBody>
      </p:sp>
      <p:sp>
        <p:nvSpPr>
          <p:cNvPr id="3" name="Content Placeholder 2">
            <a:extLst>
              <a:ext uri="{FF2B5EF4-FFF2-40B4-BE49-F238E27FC236}">
                <a16:creationId xmlns:a16="http://schemas.microsoft.com/office/drawing/2014/main" id="{5B89F127-DC54-9F74-0BDE-639EFF81B6AC}"/>
              </a:ext>
            </a:extLst>
          </p:cNvPr>
          <p:cNvSpPr>
            <a:spLocks noGrp="1"/>
          </p:cNvSpPr>
          <p:nvPr>
            <p:ph idx="1"/>
          </p:nvPr>
        </p:nvSpPr>
        <p:spPr/>
        <p:txBody>
          <a:bodyPr>
            <a:normAutofit lnSpcReduction="10000"/>
          </a:bodyPr>
          <a:lstStyle/>
          <a:p>
            <a:r>
              <a:rPr lang="en-US" dirty="0"/>
              <a:t>She subsequently presents to an Opioid Treatment Program requesting to be started on methadone.  She reports using 1-2 grams of fentanyl powder per day along with methamphetamine.</a:t>
            </a:r>
          </a:p>
          <a:p>
            <a:endParaRPr lang="en-US" dirty="0"/>
          </a:p>
          <a:p>
            <a:r>
              <a:rPr lang="en-US" dirty="0"/>
              <a:t>She is started on methadone but is inconsistent in coming to the clinic for daily dosing.  Her dose eventually is increased to 120 mg per day.  She continues to test positive for fentanyl, amphetamine, and benzodiazepines on her urine screens.</a:t>
            </a:r>
          </a:p>
          <a:p>
            <a:endParaRPr lang="en-US" dirty="0"/>
          </a:p>
          <a:p>
            <a:r>
              <a:rPr lang="en-US" dirty="0"/>
              <a:t>What harm reduction measures were taken?</a:t>
            </a:r>
          </a:p>
          <a:p>
            <a:r>
              <a:rPr lang="en-US" dirty="0"/>
              <a:t>What additional harm reduction measures could be considered?</a:t>
            </a:r>
          </a:p>
        </p:txBody>
      </p:sp>
    </p:spTree>
    <p:extLst>
      <p:ext uri="{BB962C8B-B14F-4D97-AF65-F5344CB8AC3E}">
        <p14:creationId xmlns:p14="http://schemas.microsoft.com/office/powerpoint/2010/main" val="3345149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77A4E-BE81-0BCA-50BD-C0460F6D4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A261E-A158-280D-CD0B-DAA86950D10E}"/>
              </a:ext>
            </a:extLst>
          </p:cNvPr>
          <p:cNvSpPr>
            <a:spLocks noGrp="1"/>
          </p:cNvSpPr>
          <p:nvPr>
            <p:ph type="title"/>
          </p:nvPr>
        </p:nvSpPr>
        <p:spPr/>
        <p:txBody>
          <a:bodyPr/>
          <a:lstStyle/>
          <a:p>
            <a:r>
              <a:rPr lang="en-US" dirty="0"/>
              <a:t>Case Presentation - 5</a:t>
            </a:r>
          </a:p>
        </p:txBody>
      </p:sp>
      <p:sp>
        <p:nvSpPr>
          <p:cNvPr id="3" name="Content Placeholder 2">
            <a:extLst>
              <a:ext uri="{FF2B5EF4-FFF2-40B4-BE49-F238E27FC236}">
                <a16:creationId xmlns:a16="http://schemas.microsoft.com/office/drawing/2014/main" id="{FE7445C7-0E4D-CF74-F459-215DA7E685B6}"/>
              </a:ext>
            </a:extLst>
          </p:cNvPr>
          <p:cNvSpPr>
            <a:spLocks noGrp="1"/>
          </p:cNvSpPr>
          <p:nvPr>
            <p:ph idx="1"/>
          </p:nvPr>
        </p:nvSpPr>
        <p:spPr/>
        <p:txBody>
          <a:bodyPr/>
          <a:lstStyle/>
          <a:p>
            <a:r>
              <a:rPr lang="en-US" dirty="0"/>
              <a:t>She remains in the OTP for a year.  As her treatment progresses, she is more regular in methadone dosing.  She continues to test positive for fentanyl and amphetamines.</a:t>
            </a:r>
          </a:p>
          <a:p>
            <a:endParaRPr lang="en-US" dirty="0"/>
          </a:p>
          <a:p>
            <a:r>
              <a:rPr lang="en-US" dirty="0"/>
              <a:t>How comfortable would you be discussing her continuing drug use with her?</a:t>
            </a:r>
          </a:p>
          <a:p>
            <a:r>
              <a:rPr lang="en-US" dirty="0"/>
              <a:t>How would you approach this discussion?</a:t>
            </a:r>
          </a:p>
          <a:p>
            <a:r>
              <a:rPr lang="en-US" dirty="0"/>
              <a:t>What Harm Reduction principles apply in this situation?</a:t>
            </a:r>
          </a:p>
        </p:txBody>
      </p:sp>
    </p:spTree>
    <p:extLst>
      <p:ext uri="{BB962C8B-B14F-4D97-AF65-F5344CB8AC3E}">
        <p14:creationId xmlns:p14="http://schemas.microsoft.com/office/powerpoint/2010/main" val="119801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F592B-F134-25C3-FC79-3DC6A7929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C43C8-54C6-0446-39F7-F2330CF59506}"/>
              </a:ext>
            </a:extLst>
          </p:cNvPr>
          <p:cNvSpPr>
            <a:spLocks noGrp="1"/>
          </p:cNvSpPr>
          <p:nvPr>
            <p:ph type="title"/>
          </p:nvPr>
        </p:nvSpPr>
        <p:spPr/>
        <p:txBody>
          <a:bodyPr/>
          <a:lstStyle/>
          <a:p>
            <a:r>
              <a:rPr lang="en-US" dirty="0"/>
              <a:t>What Characterizes Harm Reduction?</a:t>
            </a:r>
          </a:p>
        </p:txBody>
      </p:sp>
      <p:sp>
        <p:nvSpPr>
          <p:cNvPr id="3" name="Content Placeholder 2">
            <a:extLst>
              <a:ext uri="{FF2B5EF4-FFF2-40B4-BE49-F238E27FC236}">
                <a16:creationId xmlns:a16="http://schemas.microsoft.com/office/drawing/2014/main" id="{DAE8DA3C-29D4-ED66-4369-AB3266272105}"/>
              </a:ext>
            </a:extLst>
          </p:cNvPr>
          <p:cNvSpPr>
            <a:spLocks noGrp="1"/>
          </p:cNvSpPr>
          <p:nvPr>
            <p:ph idx="1"/>
          </p:nvPr>
        </p:nvSpPr>
        <p:spPr>
          <a:xfrm>
            <a:off x="2400300" y="1106069"/>
            <a:ext cx="7391400" cy="4495459"/>
          </a:xfrm>
        </p:spPr>
        <p:txBody>
          <a:bodyPr>
            <a:normAutofit/>
          </a:bodyPr>
          <a:lstStyle/>
          <a:p>
            <a:r>
              <a:rPr lang="en-US" sz="2000" dirty="0"/>
              <a:t>The aim is to decrease the adverse effects of a disorder without directly targeting the disorder itself.</a:t>
            </a:r>
          </a:p>
          <a:p>
            <a:endParaRPr lang="en-US" sz="2000" dirty="0"/>
          </a:p>
          <a:p>
            <a:pPr marL="285750">
              <a:spcAft>
                <a:spcPts val="600"/>
              </a:spcAft>
            </a:pPr>
            <a:r>
              <a:rPr lang="en-US" sz="2000" dirty="0">
                <a:highlight>
                  <a:srgbClr val="FFFFFF"/>
                </a:highlight>
              </a:rPr>
              <a:t>Most often applied to substance use disorders but can be used with other biomedical conditions.  Many chronic health conditions are addressed using harm reduction</a:t>
            </a:r>
          </a:p>
          <a:p>
            <a:pPr marL="742950" lvl="1">
              <a:spcAft>
                <a:spcPts val="600"/>
              </a:spcAft>
            </a:pPr>
            <a:r>
              <a:rPr lang="en-US" sz="1600" dirty="0">
                <a:highlight>
                  <a:srgbClr val="FFFFFF"/>
                </a:highlight>
              </a:rPr>
              <a:t>Diabetes mellitus</a:t>
            </a:r>
          </a:p>
          <a:p>
            <a:pPr marL="742950" lvl="1">
              <a:spcAft>
                <a:spcPts val="600"/>
              </a:spcAft>
            </a:pPr>
            <a:r>
              <a:rPr lang="en-US" sz="1600" dirty="0">
                <a:highlight>
                  <a:srgbClr val="FFFFFF"/>
                </a:highlight>
              </a:rPr>
              <a:t>Hypertension</a:t>
            </a:r>
          </a:p>
          <a:p>
            <a:pPr marL="742950" lvl="1">
              <a:spcAft>
                <a:spcPts val="600"/>
              </a:spcAft>
            </a:pPr>
            <a:r>
              <a:rPr lang="en-US" sz="1600" dirty="0">
                <a:highlight>
                  <a:srgbClr val="FFFFFF"/>
                </a:highlight>
              </a:rPr>
              <a:t>COPD</a:t>
            </a:r>
          </a:p>
          <a:p>
            <a:pPr marL="742950" lvl="1">
              <a:spcAft>
                <a:spcPts val="600"/>
              </a:spcAft>
            </a:pPr>
            <a:r>
              <a:rPr lang="en-US" sz="1600" dirty="0">
                <a:highlight>
                  <a:srgbClr val="FFFFFF"/>
                </a:highlight>
              </a:rPr>
              <a:t>Palliative care</a:t>
            </a:r>
          </a:p>
          <a:p>
            <a:pPr marL="285750">
              <a:spcAft>
                <a:spcPts val="600"/>
              </a:spcAft>
            </a:pPr>
            <a:r>
              <a:rPr lang="en-US" sz="2000" dirty="0">
                <a:highlight>
                  <a:srgbClr val="FFFFFF"/>
                </a:highlight>
              </a:rPr>
              <a:t>Alternative terminology – “</a:t>
            </a:r>
            <a:r>
              <a:rPr lang="en-US" sz="2000" dirty="0">
                <a:highlight>
                  <a:srgbClr val="FFFF00"/>
                </a:highlight>
              </a:rPr>
              <a:t>Outcome Directed Treatment (ODT)</a:t>
            </a:r>
            <a:r>
              <a:rPr lang="en-US" sz="2000" dirty="0">
                <a:highlight>
                  <a:srgbClr val="FFFFFF"/>
                </a:highlight>
              </a:rPr>
              <a:t>”</a:t>
            </a:r>
          </a:p>
          <a:p>
            <a:endParaRPr lang="en-US" dirty="0"/>
          </a:p>
        </p:txBody>
      </p:sp>
    </p:spTree>
    <p:extLst>
      <p:ext uri="{BB962C8B-B14F-4D97-AF65-F5344CB8AC3E}">
        <p14:creationId xmlns:p14="http://schemas.microsoft.com/office/powerpoint/2010/main" val="97188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EE6EF-30F0-0B8C-195F-10A7497B7EA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AD20A2F-8BE5-2E08-2A9D-0E95140A4CE0}"/>
              </a:ext>
            </a:extLst>
          </p:cNvPr>
          <p:cNvSpPr txBox="1">
            <a:spLocks/>
          </p:cNvSpPr>
          <p:nvPr/>
        </p:nvSpPr>
        <p:spPr>
          <a:xfrm>
            <a:off x="430052" y="286841"/>
            <a:ext cx="8321040" cy="98255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000" b="1" kern="1200">
                <a:solidFill>
                  <a:schemeClr val="accent1"/>
                </a:solidFill>
                <a:latin typeface="Arial" panose="020B0604020202020204" pitchFamily="34" charset="0"/>
                <a:ea typeface="+mj-ea"/>
                <a:cs typeface="Arial" panose="020B0604020202020204" pitchFamily="34" charset="0"/>
              </a:defRPr>
            </a:lvl1pPr>
          </a:lstStyle>
          <a:p>
            <a:pPr algn="ctr"/>
            <a:r>
              <a:rPr lang="en-US" sz="3200" dirty="0"/>
              <a:t>What Characterizes Harm Reduction?</a:t>
            </a:r>
          </a:p>
        </p:txBody>
      </p:sp>
      <p:sp>
        <p:nvSpPr>
          <p:cNvPr id="5" name="TextBox 4">
            <a:extLst>
              <a:ext uri="{FF2B5EF4-FFF2-40B4-BE49-F238E27FC236}">
                <a16:creationId xmlns:a16="http://schemas.microsoft.com/office/drawing/2014/main" id="{F9802EC2-E84D-E2BE-F988-D925B8AFEC21}"/>
              </a:ext>
            </a:extLst>
          </p:cNvPr>
          <p:cNvSpPr txBox="1"/>
          <p:nvPr/>
        </p:nvSpPr>
        <p:spPr>
          <a:xfrm>
            <a:off x="4311136" y="1879756"/>
            <a:ext cx="1784864" cy="715581"/>
          </a:xfrm>
          <a:prstGeom prst="rect">
            <a:avLst/>
          </a:prstGeom>
          <a:noFill/>
          <a:ln w="19050">
            <a:solidFill>
              <a:schemeClr val="dk1">
                <a:shade val="95000"/>
                <a:satMod val="105000"/>
              </a:schemeClr>
            </a:solidFill>
          </a:ln>
        </p:spPr>
        <p:txBody>
          <a:bodyPr wrap="square" rtlCol="0">
            <a:spAutoFit/>
          </a:bodyPr>
          <a:lstStyle/>
          <a:p>
            <a:pPr algn="ctr" defTabSz="685800"/>
            <a:endParaRPr lang="en-US" sz="1350" dirty="0"/>
          </a:p>
          <a:p>
            <a:pPr algn="ctr" defTabSz="685800"/>
            <a:r>
              <a:rPr lang="en-US" sz="1350" dirty="0"/>
              <a:t>Health Condition</a:t>
            </a:r>
          </a:p>
          <a:p>
            <a:pPr algn="ctr" defTabSz="685800"/>
            <a:endParaRPr lang="en-US" sz="1350" dirty="0"/>
          </a:p>
        </p:txBody>
      </p:sp>
      <p:sp>
        <p:nvSpPr>
          <p:cNvPr id="6" name="TextBox 5">
            <a:extLst>
              <a:ext uri="{FF2B5EF4-FFF2-40B4-BE49-F238E27FC236}">
                <a16:creationId xmlns:a16="http://schemas.microsoft.com/office/drawing/2014/main" id="{C1295859-DADB-880A-3799-3F84DB464AAD}"/>
              </a:ext>
            </a:extLst>
          </p:cNvPr>
          <p:cNvSpPr txBox="1"/>
          <p:nvPr/>
        </p:nvSpPr>
        <p:spPr>
          <a:xfrm>
            <a:off x="4311136" y="3596392"/>
            <a:ext cx="1775146" cy="715581"/>
          </a:xfrm>
          <a:prstGeom prst="rect">
            <a:avLst/>
          </a:prstGeom>
          <a:noFill/>
          <a:ln w="19050">
            <a:solidFill>
              <a:schemeClr val="dk1">
                <a:shade val="95000"/>
                <a:satMod val="105000"/>
              </a:schemeClr>
            </a:solidFill>
          </a:ln>
        </p:spPr>
        <p:txBody>
          <a:bodyPr wrap="square" rtlCol="0">
            <a:spAutoFit/>
          </a:bodyPr>
          <a:lstStyle/>
          <a:p>
            <a:pPr algn="ctr" defTabSz="685800"/>
            <a:endParaRPr lang="en-US" sz="1350" dirty="0"/>
          </a:p>
          <a:p>
            <a:pPr algn="ctr" defTabSz="685800"/>
            <a:r>
              <a:rPr lang="en-US" sz="1350" dirty="0"/>
              <a:t>Adverse Effects</a:t>
            </a:r>
          </a:p>
          <a:p>
            <a:pPr algn="ctr" defTabSz="685800"/>
            <a:endParaRPr lang="en-US" sz="1350" dirty="0"/>
          </a:p>
        </p:txBody>
      </p:sp>
      <p:cxnSp>
        <p:nvCxnSpPr>
          <p:cNvPr id="7" name="Straight Arrow Connector 6">
            <a:extLst>
              <a:ext uri="{FF2B5EF4-FFF2-40B4-BE49-F238E27FC236}">
                <a16:creationId xmlns:a16="http://schemas.microsoft.com/office/drawing/2014/main" id="{A3BAEBFF-342F-87C3-6265-AA29EE59C36C}"/>
              </a:ext>
            </a:extLst>
          </p:cNvPr>
          <p:cNvCxnSpPr>
            <a:cxnSpLocks/>
            <a:stCxn id="5" idx="2"/>
            <a:endCxn id="6" idx="0"/>
          </p:cNvCxnSpPr>
          <p:nvPr/>
        </p:nvCxnSpPr>
        <p:spPr>
          <a:xfrm flipH="1">
            <a:off x="5198709" y="2595337"/>
            <a:ext cx="4859" cy="10010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5F7DD30-8FF4-4098-25CE-46A5178E048F}"/>
              </a:ext>
            </a:extLst>
          </p:cNvPr>
          <p:cNvSpPr txBox="1"/>
          <p:nvPr/>
        </p:nvSpPr>
        <p:spPr>
          <a:xfrm>
            <a:off x="1817897" y="2110587"/>
            <a:ext cx="1532603" cy="253916"/>
          </a:xfrm>
          <a:prstGeom prst="rect">
            <a:avLst/>
          </a:prstGeom>
          <a:solidFill>
            <a:schemeClr val="tx2"/>
          </a:solidFill>
        </p:spPr>
        <p:txBody>
          <a:bodyPr wrap="square" rtlCol="0">
            <a:spAutoFit/>
          </a:bodyPr>
          <a:lstStyle/>
          <a:p>
            <a:pPr algn="ctr" defTabSz="685800"/>
            <a:r>
              <a:rPr lang="en-US" sz="1050" dirty="0">
                <a:solidFill>
                  <a:srgbClr val="FFFFFF"/>
                </a:solidFill>
              </a:rPr>
              <a:t>Curative Interventions</a:t>
            </a:r>
          </a:p>
        </p:txBody>
      </p:sp>
      <p:cxnSp>
        <p:nvCxnSpPr>
          <p:cNvPr id="9" name="Straight Arrow Connector 8">
            <a:extLst>
              <a:ext uri="{FF2B5EF4-FFF2-40B4-BE49-F238E27FC236}">
                <a16:creationId xmlns:a16="http://schemas.microsoft.com/office/drawing/2014/main" id="{44CEBC1D-0293-1198-0C85-069DC61C6486}"/>
              </a:ext>
            </a:extLst>
          </p:cNvPr>
          <p:cNvCxnSpPr>
            <a:stCxn id="8" idx="3"/>
            <a:endCxn id="5" idx="1"/>
          </p:cNvCxnSpPr>
          <p:nvPr/>
        </p:nvCxnSpPr>
        <p:spPr>
          <a:xfrm>
            <a:off x="3350500" y="2237545"/>
            <a:ext cx="960636" cy="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480A5967-B553-7F77-26E6-C4AFC11EA424}"/>
              </a:ext>
            </a:extLst>
          </p:cNvPr>
          <p:cNvSpPr txBox="1"/>
          <p:nvPr/>
        </p:nvSpPr>
        <p:spPr>
          <a:xfrm>
            <a:off x="1813025" y="2916967"/>
            <a:ext cx="1532603" cy="253916"/>
          </a:xfrm>
          <a:prstGeom prst="rect">
            <a:avLst/>
          </a:prstGeom>
          <a:solidFill>
            <a:schemeClr val="tx2"/>
          </a:solidFill>
        </p:spPr>
        <p:txBody>
          <a:bodyPr wrap="square" rtlCol="0">
            <a:spAutoFit/>
          </a:bodyPr>
          <a:lstStyle/>
          <a:p>
            <a:pPr algn="ctr" defTabSz="685800"/>
            <a:r>
              <a:rPr lang="en-US" sz="1050" dirty="0">
                <a:solidFill>
                  <a:srgbClr val="FFFFFF"/>
                </a:solidFill>
              </a:rPr>
              <a:t>Harm Reduction</a:t>
            </a:r>
          </a:p>
        </p:txBody>
      </p:sp>
      <p:cxnSp>
        <p:nvCxnSpPr>
          <p:cNvPr id="11" name="Straight Arrow Connector 10">
            <a:extLst>
              <a:ext uri="{FF2B5EF4-FFF2-40B4-BE49-F238E27FC236}">
                <a16:creationId xmlns:a16="http://schemas.microsoft.com/office/drawing/2014/main" id="{D97496A3-06E0-EC1C-00FE-053E45E5B68B}"/>
              </a:ext>
            </a:extLst>
          </p:cNvPr>
          <p:cNvCxnSpPr>
            <a:cxnSpLocks/>
            <a:stCxn id="10" idx="3"/>
          </p:cNvCxnSpPr>
          <p:nvPr/>
        </p:nvCxnSpPr>
        <p:spPr>
          <a:xfrm>
            <a:off x="3345628" y="3043925"/>
            <a:ext cx="185308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600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25B10-B5B9-CF7F-B754-0A4E8EFC50D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A506E53-D747-238D-CE91-3E78C2625306}"/>
              </a:ext>
            </a:extLst>
          </p:cNvPr>
          <p:cNvSpPr txBox="1">
            <a:spLocks/>
          </p:cNvSpPr>
          <p:nvPr/>
        </p:nvSpPr>
        <p:spPr>
          <a:xfrm>
            <a:off x="430052" y="286841"/>
            <a:ext cx="8321040" cy="98255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000" b="1" kern="1200">
                <a:solidFill>
                  <a:schemeClr val="accent1"/>
                </a:solidFill>
                <a:latin typeface="Arial" panose="020B0604020202020204" pitchFamily="34" charset="0"/>
                <a:ea typeface="+mj-ea"/>
                <a:cs typeface="Arial" panose="020B0604020202020204" pitchFamily="34" charset="0"/>
              </a:defRPr>
            </a:lvl1pPr>
          </a:lstStyle>
          <a:p>
            <a:pPr algn="ctr"/>
            <a:r>
              <a:rPr lang="en-US" sz="3200" dirty="0"/>
              <a:t>Harm Reduction is Everywhere</a:t>
            </a:r>
          </a:p>
        </p:txBody>
      </p:sp>
      <p:pic>
        <p:nvPicPr>
          <p:cNvPr id="2" name="Picture 2">
            <a:extLst>
              <a:ext uri="{FF2B5EF4-FFF2-40B4-BE49-F238E27FC236}">
                <a16:creationId xmlns:a16="http://schemas.microsoft.com/office/drawing/2014/main" id="{85EE8552-9A59-3E32-D5EC-ADC778ABA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811" y="981961"/>
            <a:ext cx="4405522" cy="5506902"/>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2693C-E7A2-6C43-3156-850F6F783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39D0E-A765-DCA4-306D-554F789CB095}"/>
              </a:ext>
            </a:extLst>
          </p:cNvPr>
          <p:cNvSpPr>
            <a:spLocks noGrp="1"/>
          </p:cNvSpPr>
          <p:nvPr>
            <p:ph type="title"/>
          </p:nvPr>
        </p:nvSpPr>
        <p:spPr>
          <a:xfrm>
            <a:off x="915924" y="251404"/>
            <a:ext cx="10360152" cy="1143000"/>
          </a:xfrm>
        </p:spPr>
        <p:txBody>
          <a:bodyPr>
            <a:normAutofit/>
          </a:bodyPr>
          <a:lstStyle/>
          <a:p>
            <a:pPr algn="ctr"/>
            <a:r>
              <a:rPr lang="en-US" sz="3600" dirty="0"/>
              <a:t>Primary Goals of Outcome Directed Treatment</a:t>
            </a:r>
          </a:p>
        </p:txBody>
      </p:sp>
      <p:sp>
        <p:nvSpPr>
          <p:cNvPr id="3" name="TextBox 2">
            <a:extLst>
              <a:ext uri="{FF2B5EF4-FFF2-40B4-BE49-F238E27FC236}">
                <a16:creationId xmlns:a16="http://schemas.microsoft.com/office/drawing/2014/main" id="{AF660A09-1096-BC76-36E2-898E3731B62C}"/>
              </a:ext>
            </a:extLst>
          </p:cNvPr>
          <p:cNvSpPr txBox="1"/>
          <p:nvPr/>
        </p:nvSpPr>
        <p:spPr>
          <a:xfrm>
            <a:off x="2609208" y="1394404"/>
            <a:ext cx="6973584" cy="3674019"/>
          </a:xfrm>
          <a:prstGeom prst="rect">
            <a:avLst/>
          </a:prstGeom>
          <a:noFill/>
          <a:ln w="19050">
            <a:solidFill>
              <a:schemeClr val="accent6"/>
            </a:solidFill>
          </a:ln>
        </p:spPr>
        <p:txBody>
          <a:bodyPr wrap="square" rtlCol="0">
            <a:spAutoFit/>
          </a:bodyPr>
          <a:lstStyle/>
          <a:p>
            <a:pPr>
              <a:lnSpc>
                <a:spcPct val="107000"/>
              </a:lnSpc>
              <a:spcAft>
                <a:spcPts val="800"/>
              </a:spcAf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   Three Primary Outcome Areas to Consider:</a:t>
            </a:r>
          </a:p>
          <a:p>
            <a:pPr lvl="5">
              <a:lnSpc>
                <a:spcPct val="107000"/>
              </a:lnSpc>
              <a:spcAft>
                <a:spcPts val="800"/>
              </a:spcAft>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742950" lvl="6" indent="-28575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Decreasing mortality (keeping the patient alive)</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742950" lvl="6" indent="-28575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Decreasing morbidity (improving the patient’s life)</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742950" lvl="6" indent="-28575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Societal impact</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1143000" lvl="7" indent="-228600">
              <a:lnSpc>
                <a:spcPct val="107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Cost</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1143000" lvl="7" indent="-228600">
              <a:lnSpc>
                <a:spcPct val="107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Diversion</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1143000" lvl="7" indent="-228600">
              <a:lnSpc>
                <a:spcPct val="107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Crime</a:t>
            </a:r>
          </a:p>
          <a:p>
            <a:pPr marL="1143000" lvl="7" indent="-228600">
              <a:lnSpc>
                <a:spcPct val="107000"/>
              </a:lnSpc>
              <a:buFont typeface="Wingdings" panose="05000000000000000000" pitchFamily="2" charset="2"/>
              <a:buChar char=""/>
            </a:pPr>
            <a:r>
              <a:rPr lang="en-US" sz="1600" kern="100" dirty="0">
                <a:latin typeface="Aptos" panose="020B0004020202020204" pitchFamily="34" charset="0"/>
                <a:ea typeface="Aptos" panose="020B0004020202020204" pitchFamily="34" charset="0"/>
                <a:cs typeface="Times New Roman" panose="02020603050405020304" pitchFamily="18" charset="0"/>
              </a:rPr>
              <a:t>Social services</a:t>
            </a:r>
          </a:p>
          <a:p>
            <a:pPr marL="1143000" lvl="4" indent="-228600">
              <a:lnSpc>
                <a:spcPct val="107000"/>
              </a:lnSpc>
              <a:buFont typeface="Wingdings" panose="05000000000000000000" pitchFamily="2" charset="2"/>
              <a:buChar char=""/>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lvl="7"/>
            <a:endParaRPr lang="en-US" dirty="0"/>
          </a:p>
        </p:txBody>
      </p:sp>
    </p:spTree>
    <p:extLst>
      <p:ext uri="{BB962C8B-B14F-4D97-AF65-F5344CB8AC3E}">
        <p14:creationId xmlns:p14="http://schemas.microsoft.com/office/powerpoint/2010/main" val="281860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0DA8A-00AF-C633-D356-F6D42BF7B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A9F37-3AAC-92C3-F982-971D86E92E86}"/>
              </a:ext>
            </a:extLst>
          </p:cNvPr>
          <p:cNvSpPr>
            <a:spLocks noGrp="1"/>
          </p:cNvSpPr>
          <p:nvPr>
            <p:ph type="title"/>
          </p:nvPr>
        </p:nvSpPr>
        <p:spPr/>
        <p:txBody>
          <a:bodyPr/>
          <a:lstStyle/>
          <a:p>
            <a:pPr algn="ctr"/>
            <a:r>
              <a:rPr lang="en-US" dirty="0"/>
              <a:t>Outcome Directed Treatment Components:</a:t>
            </a:r>
          </a:p>
        </p:txBody>
      </p:sp>
      <p:sp>
        <p:nvSpPr>
          <p:cNvPr id="3" name="Content Placeholder 2">
            <a:extLst>
              <a:ext uri="{FF2B5EF4-FFF2-40B4-BE49-F238E27FC236}">
                <a16:creationId xmlns:a16="http://schemas.microsoft.com/office/drawing/2014/main" id="{30EFC979-B297-E9B5-37E4-18C7F1AB5274}"/>
              </a:ext>
            </a:extLst>
          </p:cNvPr>
          <p:cNvSpPr>
            <a:spLocks noGrp="1"/>
          </p:cNvSpPr>
          <p:nvPr>
            <p:ph idx="1"/>
          </p:nvPr>
        </p:nvSpPr>
        <p:spPr>
          <a:xfrm>
            <a:off x="1396334" y="1055820"/>
            <a:ext cx="9326880" cy="4495459"/>
          </a:xfrm>
        </p:spPr>
        <p:txBody>
          <a:bodyPr>
            <a:normAutofit/>
          </a:bodyPr>
          <a:lstStyle/>
          <a:p>
            <a:r>
              <a:rPr lang="en-US" dirty="0"/>
              <a:t>Outcome Directed Treatment (harm reduction) is science-based and judgement free. </a:t>
            </a:r>
          </a:p>
          <a:p>
            <a:endParaRPr lang="en-US" sz="1600" dirty="0"/>
          </a:p>
          <a:p>
            <a:r>
              <a:rPr lang="en-US" dirty="0"/>
              <a:t>Outcomes are considered regardless of whether the underlying condition is legal or socially condoned.</a:t>
            </a:r>
          </a:p>
          <a:p>
            <a:endParaRPr lang="en-US" sz="1600" dirty="0"/>
          </a:p>
          <a:p>
            <a:r>
              <a:rPr lang="en-US" dirty="0"/>
              <a:t>People are entitled to high quality treatment no matter what they are doing.</a:t>
            </a:r>
          </a:p>
          <a:p>
            <a:endParaRPr lang="en-US" sz="1600" dirty="0"/>
          </a:p>
          <a:p>
            <a:r>
              <a:rPr lang="en-US" dirty="0"/>
              <a:t>Example – smoking cigarettes and COPD</a:t>
            </a:r>
          </a:p>
          <a:p>
            <a:pPr lvl="1"/>
            <a:r>
              <a:rPr lang="en-US" sz="1800" dirty="0"/>
              <a:t>Treatment for COPD is never withheld because patients continue to smoke</a:t>
            </a:r>
          </a:p>
          <a:p>
            <a:pPr lvl="1"/>
            <a:endParaRPr lang="en-US" sz="1400" dirty="0"/>
          </a:p>
          <a:p>
            <a:endParaRPr lang="en-US" dirty="0"/>
          </a:p>
          <a:p>
            <a:endParaRPr lang="en-US" dirty="0"/>
          </a:p>
        </p:txBody>
      </p:sp>
    </p:spTree>
    <p:extLst>
      <p:ext uri="{BB962C8B-B14F-4D97-AF65-F5344CB8AC3E}">
        <p14:creationId xmlns:p14="http://schemas.microsoft.com/office/powerpoint/2010/main" val="4094674981"/>
      </p:ext>
    </p:extLst>
  </p:cSld>
  <p:clrMapOvr>
    <a:masterClrMapping/>
  </p:clrMapOvr>
</p:sld>
</file>

<file path=ppt/theme/theme1.xml><?xml version="1.0" encoding="utf-8"?>
<a:theme xmlns:a="http://schemas.openxmlformats.org/drawingml/2006/main" name="Office Theme">
  <a:themeElements>
    <a:clrScheme name="CMS">
      <a:dk1>
        <a:srgbClr val="000000"/>
      </a:dk1>
      <a:lt1>
        <a:srgbClr val="FFFFFF"/>
      </a:lt1>
      <a:dk2>
        <a:srgbClr val="44546A"/>
      </a:dk2>
      <a:lt2>
        <a:srgbClr val="E7E6E6"/>
      </a:lt2>
      <a:accent1>
        <a:srgbClr val="4472C4"/>
      </a:accent1>
      <a:accent2>
        <a:srgbClr val="96D603"/>
      </a:accent2>
      <a:accent3>
        <a:srgbClr val="FFF233"/>
      </a:accent3>
      <a:accent4>
        <a:srgbClr val="FF8310"/>
      </a:accent4>
      <a:accent5>
        <a:srgbClr val="719098"/>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B023B8D67A574EBCC7DDF0B0D91BA2" ma:contentTypeVersion="19" ma:contentTypeDescription="Create a new document." ma:contentTypeScope="" ma:versionID="5eb41108697f67c4bdb30fc65d303527">
  <xsd:schema xmlns:xsd="http://www.w3.org/2001/XMLSchema" xmlns:xs="http://www.w3.org/2001/XMLSchema" xmlns:p="http://schemas.microsoft.com/office/2006/metadata/properties" xmlns:ns2="0bc9a926-2197-4a96-8000-49f81d203384" xmlns:ns3="1e15638f-44b9-4043-a023-488fa957b83f" targetNamespace="http://schemas.microsoft.com/office/2006/metadata/properties" ma:root="true" ma:fieldsID="ba5792bb10e353093e763e5673e3a2f0" ns2:_="" ns3:_="">
    <xsd:import namespace="0bc9a926-2197-4a96-8000-49f81d203384"/>
    <xsd:import namespace="1e15638f-44b9-4043-a023-488fa957b83f"/>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c9a926-2197-4a96-8000-49f81d2033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2717aba-7112-4b53-a2a5-3b786a11d41f}" ma:internalName="TaxCatchAll" ma:showField="CatchAllData" ma:web="0bc9a926-2197-4a96-8000-49f81d2033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15638f-44b9-4043-a023-488fa957b83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15638f-44b9-4043-a023-488fa957b83f">
      <Terms xmlns="http://schemas.microsoft.com/office/infopath/2007/PartnerControls"/>
    </lcf76f155ced4ddcb4097134ff3c332f>
    <TaxCatchAll xmlns="0bc9a926-2197-4a96-8000-49f81d203384" xsi:nil="true"/>
  </documentManagement>
</p:properties>
</file>

<file path=customXml/itemProps1.xml><?xml version="1.0" encoding="utf-8"?>
<ds:datastoreItem xmlns:ds="http://schemas.openxmlformats.org/officeDocument/2006/customXml" ds:itemID="{BF08237B-CFB0-42E7-9215-E369CF30614C}"/>
</file>

<file path=customXml/itemProps2.xml><?xml version="1.0" encoding="utf-8"?>
<ds:datastoreItem xmlns:ds="http://schemas.openxmlformats.org/officeDocument/2006/customXml" ds:itemID="{CB46B92F-70EF-497A-A32D-EA12CAE6DA2A}">
  <ds:schemaRefs>
    <ds:schemaRef ds:uri="http://schemas.microsoft.com/sharepoint/v3/contenttype/forms"/>
  </ds:schemaRefs>
</ds:datastoreItem>
</file>

<file path=customXml/itemProps3.xml><?xml version="1.0" encoding="utf-8"?>
<ds:datastoreItem xmlns:ds="http://schemas.openxmlformats.org/officeDocument/2006/customXml" ds:itemID="{180C4FE3-C5CF-4036-BE11-19FAD14E0789}">
  <ds:schemaRefs>
    <ds:schemaRef ds:uri="http://purl.org/dc/elements/1.1/"/>
    <ds:schemaRef ds:uri="c6408c6e-919f-48de-bf58-9ef4d42a8b7d"/>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92e6737f-577f-4054-8573-257723e4b0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1055</TotalTime>
  <Words>3758</Words>
  <Application>Microsoft Office PowerPoint</Application>
  <PresentationFormat>Widescreen</PresentationFormat>
  <Paragraphs>368</Paragraphs>
  <Slides>41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Amasis MT Pro Black</vt:lpstr>
      <vt:lpstr>Amasis MT Pro Light</vt:lpstr>
      <vt:lpstr>Aptos</vt:lpstr>
      <vt:lpstr>Arial</vt:lpstr>
      <vt:lpstr>Calibri</vt:lpstr>
      <vt:lpstr>Courier New</vt:lpstr>
      <vt:lpstr>Lato</vt:lpstr>
      <vt:lpstr>Polaris Condensed Book</vt:lpstr>
      <vt:lpstr>Polaris Condensed Book Italic</vt:lpstr>
      <vt:lpstr>Roboto Mono Web</vt:lpstr>
      <vt:lpstr>Symbol</vt:lpstr>
      <vt:lpstr>Wingdings</vt:lpstr>
      <vt:lpstr>Office Theme</vt:lpstr>
      <vt:lpstr>PowerPoint Presentation</vt:lpstr>
      <vt:lpstr>Educational Objectives</vt:lpstr>
      <vt:lpstr>Which Side Are You On?</vt:lpstr>
      <vt:lpstr>What is Harm Reduction?</vt:lpstr>
      <vt:lpstr>What Characterizes Harm Reduction?</vt:lpstr>
      <vt:lpstr>PowerPoint Presentation</vt:lpstr>
      <vt:lpstr>PowerPoint Presentation</vt:lpstr>
      <vt:lpstr>Primary Goals of Outcome Directed Treatment</vt:lpstr>
      <vt:lpstr>Outcome Directed Treatment Components:</vt:lpstr>
      <vt:lpstr>harm reduction vs. Harm Reduction</vt:lpstr>
      <vt:lpstr>harm reduction vs. Harm Reduction</vt:lpstr>
      <vt:lpstr>History of the Harm Reduction Movement</vt:lpstr>
      <vt:lpstr>Legal Status of SSPs</vt:lpstr>
      <vt:lpstr>6 Pillars of Harm Reduction (SAMHSA)</vt:lpstr>
      <vt:lpstr>Harm Reduction - Users Movement</vt:lpstr>
      <vt:lpstr>Users Unions - Organizing for Better Treatment</vt:lpstr>
      <vt:lpstr>The Science Behind Harm Reduction</vt:lpstr>
      <vt:lpstr>Not Everyone Agrees</vt:lpstr>
      <vt:lpstr>Stigma</vt:lpstr>
      <vt:lpstr>Is Using Drugs a “Choice”?</vt:lpstr>
      <vt:lpstr>Enabling</vt:lpstr>
      <vt:lpstr>Elements of Harm Reduction</vt:lpstr>
      <vt:lpstr>Naloxone Distribution</vt:lpstr>
      <vt:lpstr>PowerPoint Presentation</vt:lpstr>
      <vt:lpstr>Naloxone - More Work to be Done</vt:lpstr>
      <vt:lpstr>Harm Reduction Kiosks</vt:lpstr>
      <vt:lpstr>Harm Reduction in Your Practice</vt:lpstr>
      <vt:lpstr>HR Opportunities in the ER</vt:lpstr>
      <vt:lpstr>HR Opportunities in the Hospital</vt:lpstr>
      <vt:lpstr>HR Opportunities in the Office Setting</vt:lpstr>
      <vt:lpstr>Elements of Low-Barrier MOUD</vt:lpstr>
      <vt:lpstr>Resources for Low Barrier MOUD</vt:lpstr>
      <vt:lpstr>Harm Reduction Opportunities in the SUD Treatment Setting</vt:lpstr>
      <vt:lpstr>Errors in Applying HR Principles</vt:lpstr>
      <vt:lpstr>References</vt:lpstr>
      <vt:lpstr>Reading List for Harm Reduction</vt:lpstr>
      <vt:lpstr>Case Presentation - 1</vt:lpstr>
      <vt:lpstr>Case Presentation - 2</vt:lpstr>
      <vt:lpstr>Case Presentation - 3</vt:lpstr>
      <vt:lpstr>Case Presentation - 4</vt:lpstr>
      <vt:lpstr>Case Presentation - 5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Sellers</dc:creator>
  <cp:lastModifiedBy>Barbara Schott</cp:lastModifiedBy>
  <cp:revision>12</cp:revision>
  <dcterms:created xsi:type="dcterms:W3CDTF">2023-03-27T21:38:51Z</dcterms:created>
  <dcterms:modified xsi:type="dcterms:W3CDTF">2025-06-02T18:43:11Z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0x01010032B023B8D67A574EBCC7DDF0B0D91BA2</vt:lpwstr>
  </property>
  <property fmtid="{D5CDD505-2E9C-101B-9397-08002B2CF9AE}" pid="3" name="MediaServiceImageTags">
    <vt:lpwstr/>
  </property>
</Properties>
</file>